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58" r:id="rId2"/>
    <p:sldId id="403" r:id="rId3"/>
    <p:sldId id="404" r:id="rId4"/>
    <p:sldId id="359" r:id="rId5"/>
    <p:sldId id="396" r:id="rId6"/>
    <p:sldId id="361" r:id="rId7"/>
    <p:sldId id="397" r:id="rId8"/>
    <p:sldId id="398" r:id="rId9"/>
    <p:sldId id="363" r:id="rId10"/>
    <p:sldId id="364" r:id="rId11"/>
    <p:sldId id="357" r:id="rId12"/>
    <p:sldId id="362" r:id="rId13"/>
    <p:sldId id="365" r:id="rId14"/>
    <p:sldId id="382" r:id="rId15"/>
    <p:sldId id="374" r:id="rId16"/>
    <p:sldId id="383" r:id="rId17"/>
    <p:sldId id="384" r:id="rId18"/>
    <p:sldId id="385" r:id="rId19"/>
    <p:sldId id="386" r:id="rId20"/>
    <p:sldId id="388" r:id="rId21"/>
    <p:sldId id="392" r:id="rId22"/>
    <p:sldId id="401" r:id="rId23"/>
    <p:sldId id="402" r:id="rId24"/>
    <p:sldId id="399" r:id="rId25"/>
    <p:sldId id="400" r:id="rId26"/>
    <p:sldId id="389" r:id="rId27"/>
    <p:sldId id="390" r:id="rId28"/>
    <p:sldId id="391" r:id="rId29"/>
    <p:sldId id="393" r:id="rId30"/>
    <p:sldId id="394" r:id="rId31"/>
    <p:sldId id="395" r:id="rId32"/>
    <p:sldId id="295" r:id="rId33"/>
    <p:sldId id="273" r:id="rId34"/>
  </p:sldIdLst>
  <p:sldSz cx="12192000" cy="6858000"/>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97" d="100"/>
          <a:sy n="97" d="100"/>
        </p:scale>
        <p:origin x="78" y="4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l-SI"/>
          </a:p>
        </p:txBody>
      </p:sp>
      <p:sp>
        <p:nvSpPr>
          <p:cNvPr id="3" name="Označba mesta datum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D89B54-30DE-4B14-9D0E-15C7D520A6BB}" type="datetimeFigureOut">
              <a:rPr lang="sl-SI" smtClean="0"/>
              <a:t>04.04.2022</a:t>
            </a:fld>
            <a:endParaRPr lang="sl-SI"/>
          </a:p>
        </p:txBody>
      </p:sp>
      <p:sp>
        <p:nvSpPr>
          <p:cNvPr id="4" name="Označba mesta stranske slik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l-SI"/>
          </a:p>
        </p:txBody>
      </p:sp>
      <p:sp>
        <p:nvSpPr>
          <p:cNvPr id="5" name="Označba mesta opomb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6" name="Označba mesta no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l-SI"/>
          </a:p>
        </p:txBody>
      </p:sp>
      <p:sp>
        <p:nvSpPr>
          <p:cNvPr id="7" name="Označba mesta številke diapoz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2FECE0-E6D2-4DD4-81C6-180E8DAEA377}" type="slidenum">
              <a:rPr lang="sl-SI" smtClean="0"/>
              <a:t>‹#›</a:t>
            </a:fld>
            <a:endParaRPr lang="sl-SI"/>
          </a:p>
        </p:txBody>
      </p:sp>
    </p:spTree>
    <p:extLst>
      <p:ext uri="{BB962C8B-B14F-4D97-AF65-F5344CB8AC3E}">
        <p14:creationId xmlns:p14="http://schemas.microsoft.com/office/powerpoint/2010/main" val="2482808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Nov razpis – nova vprašanja. Splošen pregled odprte znanosti in praks - -obvezne in neobvezne (</a:t>
            </a:r>
            <a:r>
              <a:rPr lang="sl-SI" dirty="0" err="1"/>
              <a:t>preregistration</a:t>
            </a:r>
            <a:r>
              <a:rPr lang="sl-SI" dirty="0"/>
              <a:t>,</a:t>
            </a:r>
            <a:r>
              <a:rPr lang="sl-SI" baseline="0" dirty="0"/>
              <a:t> </a:t>
            </a:r>
            <a:r>
              <a:rPr lang="sl-SI" baseline="0" dirty="0" err="1"/>
              <a:t>citizenscience</a:t>
            </a:r>
            <a:r>
              <a:rPr lang="sl-SI" baseline="0" dirty="0"/>
              <a:t>)</a:t>
            </a:r>
            <a:br>
              <a:rPr lang="sl-SI" baseline="0" dirty="0"/>
            </a:br>
            <a:r>
              <a:rPr lang="sl-SI" dirty="0"/>
              <a:t>Splošna znanja</a:t>
            </a:r>
            <a:br>
              <a:rPr lang="sl-SI" dirty="0"/>
            </a:br>
            <a:r>
              <a:rPr lang="sl-SI" dirty="0"/>
              <a:t>Naslednje – raziskovalni</a:t>
            </a:r>
            <a:r>
              <a:rPr lang="sl-SI" baseline="0" dirty="0"/>
              <a:t> podatki, naslednje poglavje</a:t>
            </a:r>
            <a:br>
              <a:rPr lang="sl-SI" baseline="0" dirty="0"/>
            </a:br>
            <a:r>
              <a:rPr lang="sl-SI" baseline="0" dirty="0"/>
              <a:t>NRRP posebej</a:t>
            </a:r>
            <a:br>
              <a:rPr lang="sl-SI" baseline="0" dirty="0"/>
            </a:br>
            <a:r>
              <a:rPr lang="sl-SI" baseline="0" dirty="0"/>
              <a:t>Potem še o zgodnje in odprto deljenje – </a:t>
            </a:r>
            <a:r>
              <a:rPr lang="sl-SI" baseline="0" dirty="0" err="1"/>
              <a:t>predregistracija</a:t>
            </a:r>
            <a:r>
              <a:rPr lang="sl-SI" baseline="0" dirty="0"/>
              <a:t>, registracijska poročila.</a:t>
            </a:r>
            <a:br>
              <a:rPr lang="sl-SI" baseline="0" dirty="0"/>
            </a:br>
            <a:r>
              <a:rPr lang="sl-SI" baseline="0" dirty="0"/>
              <a:t>Še enkrat ORE – podatki, recenzija</a:t>
            </a:r>
            <a:endParaRPr lang="sl-SI" dirty="0"/>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1</a:t>
            </a:fld>
            <a:endParaRPr lang="sl-SI"/>
          </a:p>
        </p:txBody>
      </p:sp>
    </p:spTree>
    <p:extLst>
      <p:ext uri="{BB962C8B-B14F-4D97-AF65-F5344CB8AC3E}">
        <p14:creationId xmlns:p14="http://schemas.microsoft.com/office/powerpoint/2010/main" val="2456840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2</a:t>
            </a:fld>
            <a:endParaRPr lang="sl-SI"/>
          </a:p>
        </p:txBody>
      </p:sp>
    </p:spTree>
    <p:extLst>
      <p:ext uri="{BB962C8B-B14F-4D97-AF65-F5344CB8AC3E}">
        <p14:creationId xmlns:p14="http://schemas.microsoft.com/office/powerpoint/2010/main" val="1060577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3</a:t>
            </a:fld>
            <a:endParaRPr lang="sl-SI"/>
          </a:p>
        </p:txBody>
      </p:sp>
    </p:spTree>
    <p:extLst>
      <p:ext uri="{BB962C8B-B14F-4D97-AF65-F5344CB8AC3E}">
        <p14:creationId xmlns:p14="http://schemas.microsoft.com/office/powerpoint/2010/main" val="594137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4</a:t>
            </a:fld>
            <a:endParaRPr lang="sl-SI"/>
          </a:p>
        </p:txBody>
      </p:sp>
    </p:spTree>
    <p:extLst>
      <p:ext uri="{BB962C8B-B14F-4D97-AF65-F5344CB8AC3E}">
        <p14:creationId xmlns:p14="http://schemas.microsoft.com/office/powerpoint/2010/main" val="574806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5</a:t>
            </a:fld>
            <a:endParaRPr lang="sl-SI"/>
          </a:p>
        </p:txBody>
      </p:sp>
    </p:spTree>
    <p:extLst>
      <p:ext uri="{BB962C8B-B14F-4D97-AF65-F5344CB8AC3E}">
        <p14:creationId xmlns:p14="http://schemas.microsoft.com/office/powerpoint/2010/main" val="4231083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6</a:t>
            </a:fld>
            <a:endParaRPr lang="sl-SI"/>
          </a:p>
        </p:txBody>
      </p:sp>
    </p:spTree>
    <p:extLst>
      <p:ext uri="{BB962C8B-B14F-4D97-AF65-F5344CB8AC3E}">
        <p14:creationId xmlns:p14="http://schemas.microsoft.com/office/powerpoint/2010/main" val="1192169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7</a:t>
            </a:fld>
            <a:endParaRPr lang="sl-SI"/>
          </a:p>
        </p:txBody>
      </p:sp>
    </p:spTree>
    <p:extLst>
      <p:ext uri="{BB962C8B-B14F-4D97-AF65-F5344CB8AC3E}">
        <p14:creationId xmlns:p14="http://schemas.microsoft.com/office/powerpoint/2010/main" val="22720203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8</a:t>
            </a:fld>
            <a:endParaRPr lang="sl-SI"/>
          </a:p>
        </p:txBody>
      </p:sp>
    </p:spTree>
    <p:extLst>
      <p:ext uri="{BB962C8B-B14F-4D97-AF65-F5344CB8AC3E}">
        <p14:creationId xmlns:p14="http://schemas.microsoft.com/office/powerpoint/2010/main" val="377905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9</a:t>
            </a:fld>
            <a:endParaRPr lang="sl-SI"/>
          </a:p>
        </p:txBody>
      </p:sp>
    </p:spTree>
    <p:extLst>
      <p:ext uri="{BB962C8B-B14F-4D97-AF65-F5344CB8AC3E}">
        <p14:creationId xmlns:p14="http://schemas.microsoft.com/office/powerpoint/2010/main" val="1820491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10</a:t>
            </a:fld>
            <a:endParaRPr lang="sl-SI"/>
          </a:p>
        </p:txBody>
      </p:sp>
    </p:spTree>
    <p:extLst>
      <p:ext uri="{BB962C8B-B14F-4D97-AF65-F5344CB8AC3E}">
        <p14:creationId xmlns:p14="http://schemas.microsoft.com/office/powerpoint/2010/main" val="3739958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11</a:t>
            </a:fld>
            <a:endParaRPr lang="sl-SI"/>
          </a:p>
        </p:txBody>
      </p:sp>
    </p:spTree>
    <p:extLst>
      <p:ext uri="{BB962C8B-B14F-4D97-AF65-F5344CB8AC3E}">
        <p14:creationId xmlns:p14="http://schemas.microsoft.com/office/powerpoint/2010/main" val="3826637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12</a:t>
            </a:fld>
            <a:endParaRPr lang="sl-SI"/>
          </a:p>
        </p:txBody>
      </p:sp>
    </p:spTree>
    <p:extLst>
      <p:ext uri="{BB962C8B-B14F-4D97-AF65-F5344CB8AC3E}">
        <p14:creationId xmlns:p14="http://schemas.microsoft.com/office/powerpoint/2010/main" val="10758934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13</a:t>
            </a:fld>
            <a:endParaRPr lang="sl-SI"/>
          </a:p>
        </p:txBody>
      </p:sp>
    </p:spTree>
    <p:extLst>
      <p:ext uri="{BB962C8B-B14F-4D97-AF65-F5344CB8AC3E}">
        <p14:creationId xmlns:p14="http://schemas.microsoft.com/office/powerpoint/2010/main" val="3428198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14</a:t>
            </a:fld>
            <a:endParaRPr lang="sl-SI"/>
          </a:p>
        </p:txBody>
      </p:sp>
    </p:spTree>
    <p:extLst>
      <p:ext uri="{BB962C8B-B14F-4D97-AF65-F5344CB8AC3E}">
        <p14:creationId xmlns:p14="http://schemas.microsoft.com/office/powerpoint/2010/main" val="1473189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15</a:t>
            </a:fld>
            <a:endParaRPr lang="sl-SI"/>
          </a:p>
        </p:txBody>
      </p:sp>
    </p:spTree>
    <p:extLst>
      <p:ext uri="{BB962C8B-B14F-4D97-AF65-F5344CB8AC3E}">
        <p14:creationId xmlns:p14="http://schemas.microsoft.com/office/powerpoint/2010/main" val="1070886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16</a:t>
            </a:fld>
            <a:endParaRPr lang="sl-SI"/>
          </a:p>
        </p:txBody>
      </p:sp>
    </p:spTree>
    <p:extLst>
      <p:ext uri="{BB962C8B-B14F-4D97-AF65-F5344CB8AC3E}">
        <p14:creationId xmlns:p14="http://schemas.microsoft.com/office/powerpoint/2010/main" val="36576362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17</a:t>
            </a:fld>
            <a:endParaRPr lang="sl-SI"/>
          </a:p>
        </p:txBody>
      </p:sp>
    </p:spTree>
    <p:extLst>
      <p:ext uri="{BB962C8B-B14F-4D97-AF65-F5344CB8AC3E}">
        <p14:creationId xmlns:p14="http://schemas.microsoft.com/office/powerpoint/2010/main" val="13600624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18</a:t>
            </a:fld>
            <a:endParaRPr lang="sl-SI"/>
          </a:p>
        </p:txBody>
      </p:sp>
    </p:spTree>
    <p:extLst>
      <p:ext uri="{BB962C8B-B14F-4D97-AF65-F5344CB8AC3E}">
        <p14:creationId xmlns:p14="http://schemas.microsoft.com/office/powerpoint/2010/main" val="2658064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19</a:t>
            </a:fld>
            <a:endParaRPr lang="sl-SI"/>
          </a:p>
        </p:txBody>
      </p:sp>
    </p:spTree>
    <p:extLst>
      <p:ext uri="{BB962C8B-B14F-4D97-AF65-F5344CB8AC3E}">
        <p14:creationId xmlns:p14="http://schemas.microsoft.com/office/powerpoint/2010/main" val="1217439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20</a:t>
            </a:fld>
            <a:endParaRPr lang="sl-SI"/>
          </a:p>
        </p:txBody>
      </p:sp>
    </p:spTree>
    <p:extLst>
      <p:ext uri="{BB962C8B-B14F-4D97-AF65-F5344CB8AC3E}">
        <p14:creationId xmlns:p14="http://schemas.microsoft.com/office/powerpoint/2010/main" val="27402570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21</a:t>
            </a:fld>
            <a:endParaRPr lang="sl-SI"/>
          </a:p>
        </p:txBody>
      </p:sp>
    </p:spTree>
    <p:extLst>
      <p:ext uri="{BB962C8B-B14F-4D97-AF65-F5344CB8AC3E}">
        <p14:creationId xmlns:p14="http://schemas.microsoft.com/office/powerpoint/2010/main" val="19114554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22</a:t>
            </a:fld>
            <a:endParaRPr lang="sl-SI"/>
          </a:p>
        </p:txBody>
      </p:sp>
    </p:spTree>
    <p:extLst>
      <p:ext uri="{BB962C8B-B14F-4D97-AF65-F5344CB8AC3E}">
        <p14:creationId xmlns:p14="http://schemas.microsoft.com/office/powerpoint/2010/main" val="1569732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23</a:t>
            </a:fld>
            <a:endParaRPr lang="sl-SI"/>
          </a:p>
        </p:txBody>
      </p:sp>
    </p:spTree>
    <p:extLst>
      <p:ext uri="{BB962C8B-B14F-4D97-AF65-F5344CB8AC3E}">
        <p14:creationId xmlns:p14="http://schemas.microsoft.com/office/powerpoint/2010/main" val="3188373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24</a:t>
            </a:fld>
            <a:endParaRPr lang="sl-SI"/>
          </a:p>
        </p:txBody>
      </p:sp>
    </p:spTree>
    <p:extLst>
      <p:ext uri="{BB962C8B-B14F-4D97-AF65-F5344CB8AC3E}">
        <p14:creationId xmlns:p14="http://schemas.microsoft.com/office/powerpoint/2010/main" val="12950634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25</a:t>
            </a:fld>
            <a:endParaRPr lang="sl-SI"/>
          </a:p>
        </p:txBody>
      </p:sp>
    </p:spTree>
    <p:extLst>
      <p:ext uri="{BB962C8B-B14F-4D97-AF65-F5344CB8AC3E}">
        <p14:creationId xmlns:p14="http://schemas.microsoft.com/office/powerpoint/2010/main" val="30731880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26</a:t>
            </a:fld>
            <a:endParaRPr lang="sl-SI"/>
          </a:p>
        </p:txBody>
      </p:sp>
    </p:spTree>
    <p:extLst>
      <p:ext uri="{BB962C8B-B14F-4D97-AF65-F5344CB8AC3E}">
        <p14:creationId xmlns:p14="http://schemas.microsoft.com/office/powerpoint/2010/main" val="32284435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27</a:t>
            </a:fld>
            <a:endParaRPr lang="sl-SI"/>
          </a:p>
        </p:txBody>
      </p:sp>
    </p:spTree>
    <p:extLst>
      <p:ext uri="{BB962C8B-B14F-4D97-AF65-F5344CB8AC3E}">
        <p14:creationId xmlns:p14="http://schemas.microsoft.com/office/powerpoint/2010/main" val="32231451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28</a:t>
            </a:fld>
            <a:endParaRPr lang="sl-SI"/>
          </a:p>
        </p:txBody>
      </p:sp>
    </p:spTree>
    <p:extLst>
      <p:ext uri="{BB962C8B-B14F-4D97-AF65-F5344CB8AC3E}">
        <p14:creationId xmlns:p14="http://schemas.microsoft.com/office/powerpoint/2010/main" val="25871211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29</a:t>
            </a:fld>
            <a:endParaRPr lang="sl-SI"/>
          </a:p>
        </p:txBody>
      </p:sp>
    </p:spTree>
    <p:extLst>
      <p:ext uri="{BB962C8B-B14F-4D97-AF65-F5344CB8AC3E}">
        <p14:creationId xmlns:p14="http://schemas.microsoft.com/office/powerpoint/2010/main" val="32371532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30</a:t>
            </a:fld>
            <a:endParaRPr lang="sl-SI"/>
          </a:p>
        </p:txBody>
      </p:sp>
    </p:spTree>
    <p:extLst>
      <p:ext uri="{BB962C8B-B14F-4D97-AF65-F5344CB8AC3E}">
        <p14:creationId xmlns:p14="http://schemas.microsoft.com/office/powerpoint/2010/main" val="4820005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Raziskovalci morajo vedeti za svoje področne repozitorije</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31</a:t>
            </a:fld>
            <a:endParaRPr lang="sl-SI"/>
          </a:p>
        </p:txBody>
      </p:sp>
    </p:spTree>
    <p:extLst>
      <p:ext uri="{BB962C8B-B14F-4D97-AF65-F5344CB8AC3E}">
        <p14:creationId xmlns:p14="http://schemas.microsoft.com/office/powerpoint/2010/main" val="20665135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Nadaljujemo z raziskovalnimi podatki</a:t>
            </a:r>
          </a:p>
        </p:txBody>
      </p:sp>
      <p:sp>
        <p:nvSpPr>
          <p:cNvPr id="4" name="Označba mesta številke diapozitiva 3"/>
          <p:cNvSpPr>
            <a:spLocks noGrp="1"/>
          </p:cNvSpPr>
          <p:nvPr>
            <p:ph type="sldNum" sz="quarter" idx="10"/>
          </p:nvPr>
        </p:nvSpPr>
        <p:spPr/>
        <p:txBody>
          <a:bodyPr/>
          <a:lstStyle/>
          <a:p>
            <a:fld id="{83D55A56-BA6A-4CE4-8806-B1F2019B0ABB}" type="slidenum">
              <a:rPr lang="sl-SI" smtClean="0"/>
              <a:t>33</a:t>
            </a:fld>
            <a:endParaRPr lang="sl-SI"/>
          </a:p>
        </p:txBody>
      </p:sp>
    </p:spTree>
    <p:extLst>
      <p:ext uri="{BB962C8B-B14F-4D97-AF65-F5344CB8AC3E}">
        <p14:creationId xmlns:p14="http://schemas.microsoft.com/office/powerpoint/2010/main" val="3632403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CF3B203-C2D4-4D40-87F5-720BAD897697}"/>
              </a:ext>
            </a:extLst>
          </p:cNvPr>
          <p:cNvSpPr>
            <a:spLocks noGrp="1"/>
          </p:cNvSpPr>
          <p:nvPr>
            <p:ph type="ctrTitle"/>
          </p:nvPr>
        </p:nvSpPr>
        <p:spPr>
          <a:xfrm>
            <a:off x="1524000" y="1122363"/>
            <a:ext cx="9144000" cy="2387600"/>
          </a:xfrm>
        </p:spPr>
        <p:txBody>
          <a:bodyPr anchor="b"/>
          <a:lstStyle>
            <a:lvl1pPr algn="ctr">
              <a:defRPr sz="6000"/>
            </a:lvl1pPr>
          </a:lstStyle>
          <a:p>
            <a:r>
              <a:rPr lang="sl-SI"/>
              <a:t>Kliknite, če želite urediti slog naslova matrice</a:t>
            </a:r>
          </a:p>
        </p:txBody>
      </p:sp>
      <p:sp>
        <p:nvSpPr>
          <p:cNvPr id="3" name="Podnaslov 2">
            <a:extLst>
              <a:ext uri="{FF2B5EF4-FFF2-40B4-BE49-F238E27FC236}">
                <a16:creationId xmlns:a16="http://schemas.microsoft.com/office/drawing/2014/main" id="{0088DB15-049C-42EF-AD60-13E9D9D1B2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a:t>Kliknite, če želite urediti slog podnaslova matrice</a:t>
            </a:r>
          </a:p>
        </p:txBody>
      </p:sp>
      <p:sp>
        <p:nvSpPr>
          <p:cNvPr id="4" name="Označba mesta datuma 3">
            <a:extLst>
              <a:ext uri="{FF2B5EF4-FFF2-40B4-BE49-F238E27FC236}">
                <a16:creationId xmlns:a16="http://schemas.microsoft.com/office/drawing/2014/main" id="{FAF1C5A6-B672-49F7-BEDC-092408333808}"/>
              </a:ext>
            </a:extLst>
          </p:cNvPr>
          <p:cNvSpPr>
            <a:spLocks noGrp="1"/>
          </p:cNvSpPr>
          <p:nvPr>
            <p:ph type="dt" sz="half" idx="10"/>
          </p:nvPr>
        </p:nvSpPr>
        <p:spPr/>
        <p:txBody>
          <a:bodyPr/>
          <a:lstStyle/>
          <a:p>
            <a:fld id="{37B43E4C-4E23-456D-89F9-57D6831F48DB}" type="datetimeFigureOut">
              <a:rPr lang="sl-SI" smtClean="0"/>
              <a:t>04.04.2022</a:t>
            </a:fld>
            <a:endParaRPr lang="sl-SI"/>
          </a:p>
        </p:txBody>
      </p:sp>
      <p:sp>
        <p:nvSpPr>
          <p:cNvPr id="5" name="Označba mesta noge 4">
            <a:extLst>
              <a:ext uri="{FF2B5EF4-FFF2-40B4-BE49-F238E27FC236}">
                <a16:creationId xmlns:a16="http://schemas.microsoft.com/office/drawing/2014/main" id="{50CE7D97-DBEE-45DF-9564-718EDE06B0D5}"/>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4E1566BB-FF3D-4A14-BA4B-F214E6E5F85D}"/>
              </a:ext>
            </a:extLst>
          </p:cNvPr>
          <p:cNvSpPr>
            <a:spLocks noGrp="1"/>
          </p:cNvSpPr>
          <p:nvPr>
            <p:ph type="sldNum" sz="quarter" idx="12"/>
          </p:nvPr>
        </p:nvSpPr>
        <p:spPr/>
        <p:txBody>
          <a:bodyPr/>
          <a:lstStyle/>
          <a:p>
            <a:fld id="{34FBCCDA-9357-4825-8995-7D6777774B40}" type="slidenum">
              <a:rPr lang="sl-SI" smtClean="0"/>
              <a:t>‹#›</a:t>
            </a:fld>
            <a:endParaRPr lang="sl-SI"/>
          </a:p>
        </p:txBody>
      </p:sp>
    </p:spTree>
    <p:extLst>
      <p:ext uri="{BB962C8B-B14F-4D97-AF65-F5344CB8AC3E}">
        <p14:creationId xmlns:p14="http://schemas.microsoft.com/office/powerpoint/2010/main" val="1753676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2983E13-6FFF-42DC-A0AB-B5FED2CE82CD}"/>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7AFD2028-3A1F-4623-A29E-613E21240A7F}"/>
              </a:ext>
            </a:extLst>
          </p:cNvPr>
          <p:cNvSpPr>
            <a:spLocks noGrp="1"/>
          </p:cNvSpPr>
          <p:nvPr>
            <p:ph idx="1"/>
          </p:nvPr>
        </p:nvSpPr>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FE2DD3B2-5EB5-4AED-96A9-9ECA6239221B}"/>
              </a:ext>
            </a:extLst>
          </p:cNvPr>
          <p:cNvSpPr>
            <a:spLocks noGrp="1"/>
          </p:cNvSpPr>
          <p:nvPr>
            <p:ph type="dt" sz="half" idx="10"/>
          </p:nvPr>
        </p:nvSpPr>
        <p:spPr/>
        <p:txBody>
          <a:bodyPr/>
          <a:lstStyle/>
          <a:p>
            <a:fld id="{37B43E4C-4E23-456D-89F9-57D6831F48DB}" type="datetimeFigureOut">
              <a:rPr lang="sl-SI" smtClean="0"/>
              <a:t>04.04.2022</a:t>
            </a:fld>
            <a:endParaRPr lang="sl-SI"/>
          </a:p>
        </p:txBody>
      </p:sp>
      <p:sp>
        <p:nvSpPr>
          <p:cNvPr id="5" name="Označba mesta noge 4">
            <a:extLst>
              <a:ext uri="{FF2B5EF4-FFF2-40B4-BE49-F238E27FC236}">
                <a16:creationId xmlns:a16="http://schemas.microsoft.com/office/drawing/2014/main" id="{5DBE814E-7E10-4260-8796-8D392201C132}"/>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E187AA01-E7B5-4715-90B8-B804719C6F75}"/>
              </a:ext>
            </a:extLst>
          </p:cNvPr>
          <p:cNvSpPr>
            <a:spLocks noGrp="1"/>
          </p:cNvSpPr>
          <p:nvPr>
            <p:ph type="sldNum" sz="quarter" idx="12"/>
          </p:nvPr>
        </p:nvSpPr>
        <p:spPr/>
        <p:txBody>
          <a:bodyPr/>
          <a:lstStyle/>
          <a:p>
            <a:fld id="{34FBCCDA-9357-4825-8995-7D6777774B40}" type="slidenum">
              <a:rPr lang="sl-SI" smtClean="0"/>
              <a:t>‹#›</a:t>
            </a:fld>
            <a:endParaRPr lang="sl-SI"/>
          </a:p>
        </p:txBody>
      </p:sp>
    </p:spTree>
    <p:extLst>
      <p:ext uri="{BB962C8B-B14F-4D97-AF65-F5344CB8AC3E}">
        <p14:creationId xmlns:p14="http://schemas.microsoft.com/office/powerpoint/2010/main" val="1402889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3820C99-5B49-4FD7-BB08-D998EFA5EE8E}"/>
              </a:ext>
            </a:extLst>
          </p:cNvPr>
          <p:cNvSpPr>
            <a:spLocks noGrp="1"/>
          </p:cNvSpPr>
          <p:nvPr>
            <p:ph type="title"/>
          </p:nvPr>
        </p:nvSpPr>
        <p:spPr>
          <a:xfrm>
            <a:off x="831850" y="1709738"/>
            <a:ext cx="10515600" cy="2852737"/>
          </a:xfrm>
        </p:spPr>
        <p:txBody>
          <a:bodyPr anchor="b"/>
          <a:lstStyle>
            <a:lvl1pPr>
              <a:defRPr sz="6000"/>
            </a:lvl1pPr>
          </a:lstStyle>
          <a:p>
            <a:r>
              <a:rPr lang="sl-SI"/>
              <a:t>Kliknite, če želite urediti slog naslova matrice</a:t>
            </a:r>
          </a:p>
        </p:txBody>
      </p:sp>
      <p:sp>
        <p:nvSpPr>
          <p:cNvPr id="3" name="Označba mesta besedila 2">
            <a:extLst>
              <a:ext uri="{FF2B5EF4-FFF2-40B4-BE49-F238E27FC236}">
                <a16:creationId xmlns:a16="http://schemas.microsoft.com/office/drawing/2014/main" id="{799605BC-80E2-44FD-A8B2-73FD5D4072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l-SI"/>
              <a:t>Uredite sloge besedila matrice</a:t>
            </a:r>
          </a:p>
        </p:txBody>
      </p:sp>
      <p:sp>
        <p:nvSpPr>
          <p:cNvPr id="4" name="Označba mesta datuma 3">
            <a:extLst>
              <a:ext uri="{FF2B5EF4-FFF2-40B4-BE49-F238E27FC236}">
                <a16:creationId xmlns:a16="http://schemas.microsoft.com/office/drawing/2014/main" id="{96F0EE76-B16B-4D1B-99D5-0E3DDFB5AC87}"/>
              </a:ext>
            </a:extLst>
          </p:cNvPr>
          <p:cNvSpPr>
            <a:spLocks noGrp="1"/>
          </p:cNvSpPr>
          <p:nvPr>
            <p:ph type="dt" sz="half" idx="10"/>
          </p:nvPr>
        </p:nvSpPr>
        <p:spPr/>
        <p:txBody>
          <a:bodyPr/>
          <a:lstStyle/>
          <a:p>
            <a:fld id="{37B43E4C-4E23-456D-89F9-57D6831F48DB}" type="datetimeFigureOut">
              <a:rPr lang="sl-SI" smtClean="0"/>
              <a:t>04.04.2022</a:t>
            </a:fld>
            <a:endParaRPr lang="sl-SI"/>
          </a:p>
        </p:txBody>
      </p:sp>
      <p:sp>
        <p:nvSpPr>
          <p:cNvPr id="5" name="Označba mesta noge 4">
            <a:extLst>
              <a:ext uri="{FF2B5EF4-FFF2-40B4-BE49-F238E27FC236}">
                <a16:creationId xmlns:a16="http://schemas.microsoft.com/office/drawing/2014/main" id="{2CD240F6-1CFF-476E-81E6-EEDCCDEEBBB3}"/>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13BD3DE3-BD32-4287-B0B3-D56312F15E59}"/>
              </a:ext>
            </a:extLst>
          </p:cNvPr>
          <p:cNvSpPr>
            <a:spLocks noGrp="1"/>
          </p:cNvSpPr>
          <p:nvPr>
            <p:ph type="sldNum" sz="quarter" idx="12"/>
          </p:nvPr>
        </p:nvSpPr>
        <p:spPr/>
        <p:txBody>
          <a:bodyPr/>
          <a:lstStyle/>
          <a:p>
            <a:fld id="{34FBCCDA-9357-4825-8995-7D6777774B40}" type="slidenum">
              <a:rPr lang="sl-SI" smtClean="0"/>
              <a:t>‹#›</a:t>
            </a:fld>
            <a:endParaRPr lang="sl-SI"/>
          </a:p>
        </p:txBody>
      </p:sp>
    </p:spTree>
    <p:extLst>
      <p:ext uri="{BB962C8B-B14F-4D97-AF65-F5344CB8AC3E}">
        <p14:creationId xmlns:p14="http://schemas.microsoft.com/office/powerpoint/2010/main" val="501563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D05B635-6E0A-4985-9F5C-50B647F55EBB}"/>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5404A467-46E7-4BE8-ABB7-D6486688DDA6}"/>
              </a:ext>
            </a:extLst>
          </p:cNvPr>
          <p:cNvSpPr>
            <a:spLocks noGrp="1"/>
          </p:cNvSpPr>
          <p:nvPr>
            <p:ph sz="half" idx="1"/>
          </p:nvPr>
        </p:nvSpPr>
        <p:spPr>
          <a:xfrm>
            <a:off x="838200" y="1825625"/>
            <a:ext cx="5181600" cy="435133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vsebine 3">
            <a:extLst>
              <a:ext uri="{FF2B5EF4-FFF2-40B4-BE49-F238E27FC236}">
                <a16:creationId xmlns:a16="http://schemas.microsoft.com/office/drawing/2014/main" id="{3F3688B0-1416-44EA-8778-BDF0C8DC83BD}"/>
              </a:ext>
            </a:extLst>
          </p:cNvPr>
          <p:cNvSpPr>
            <a:spLocks noGrp="1"/>
          </p:cNvSpPr>
          <p:nvPr>
            <p:ph sz="half" idx="2"/>
          </p:nvPr>
        </p:nvSpPr>
        <p:spPr>
          <a:xfrm>
            <a:off x="6172200" y="1825625"/>
            <a:ext cx="5181600" cy="435133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datuma 4">
            <a:extLst>
              <a:ext uri="{FF2B5EF4-FFF2-40B4-BE49-F238E27FC236}">
                <a16:creationId xmlns:a16="http://schemas.microsoft.com/office/drawing/2014/main" id="{3A64961D-05E0-49D5-930F-3935B57F7B95}"/>
              </a:ext>
            </a:extLst>
          </p:cNvPr>
          <p:cNvSpPr>
            <a:spLocks noGrp="1"/>
          </p:cNvSpPr>
          <p:nvPr>
            <p:ph type="dt" sz="half" idx="10"/>
          </p:nvPr>
        </p:nvSpPr>
        <p:spPr/>
        <p:txBody>
          <a:bodyPr/>
          <a:lstStyle/>
          <a:p>
            <a:fld id="{37B43E4C-4E23-456D-89F9-57D6831F48DB}" type="datetimeFigureOut">
              <a:rPr lang="sl-SI" smtClean="0"/>
              <a:t>04.04.2022</a:t>
            </a:fld>
            <a:endParaRPr lang="sl-SI"/>
          </a:p>
        </p:txBody>
      </p:sp>
      <p:sp>
        <p:nvSpPr>
          <p:cNvPr id="6" name="Označba mesta noge 5">
            <a:extLst>
              <a:ext uri="{FF2B5EF4-FFF2-40B4-BE49-F238E27FC236}">
                <a16:creationId xmlns:a16="http://schemas.microsoft.com/office/drawing/2014/main" id="{69BC14FC-8392-4D6A-850A-3FEE8C7F6E69}"/>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DE2AABA6-D720-4BB4-9097-07ABA91ECB0E}"/>
              </a:ext>
            </a:extLst>
          </p:cNvPr>
          <p:cNvSpPr>
            <a:spLocks noGrp="1"/>
          </p:cNvSpPr>
          <p:nvPr>
            <p:ph type="sldNum" sz="quarter" idx="12"/>
          </p:nvPr>
        </p:nvSpPr>
        <p:spPr/>
        <p:txBody>
          <a:bodyPr/>
          <a:lstStyle/>
          <a:p>
            <a:fld id="{34FBCCDA-9357-4825-8995-7D6777774B40}" type="slidenum">
              <a:rPr lang="sl-SI" smtClean="0"/>
              <a:t>‹#›</a:t>
            </a:fld>
            <a:endParaRPr lang="sl-SI"/>
          </a:p>
        </p:txBody>
      </p:sp>
    </p:spTree>
    <p:extLst>
      <p:ext uri="{BB962C8B-B14F-4D97-AF65-F5344CB8AC3E}">
        <p14:creationId xmlns:p14="http://schemas.microsoft.com/office/powerpoint/2010/main" val="3017735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95C2F09-2C7A-45A8-8EB8-4191CF5B17E9}"/>
              </a:ext>
            </a:extLst>
          </p:cNvPr>
          <p:cNvSpPr>
            <a:spLocks noGrp="1"/>
          </p:cNvSpPr>
          <p:nvPr>
            <p:ph type="title"/>
          </p:nvPr>
        </p:nvSpPr>
        <p:spPr>
          <a:xfrm>
            <a:off x="839788" y="365125"/>
            <a:ext cx="10515600" cy="1325563"/>
          </a:xfrm>
        </p:spPr>
        <p:txBody>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BD4AEC15-E6E1-49F4-A007-F36E2D2B85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4" name="Označba mesta vsebine 3">
            <a:extLst>
              <a:ext uri="{FF2B5EF4-FFF2-40B4-BE49-F238E27FC236}">
                <a16:creationId xmlns:a16="http://schemas.microsoft.com/office/drawing/2014/main" id="{5BEAA3F7-4F9C-4F83-866E-7FA1A24C69C7}"/>
              </a:ext>
            </a:extLst>
          </p:cNvPr>
          <p:cNvSpPr>
            <a:spLocks noGrp="1"/>
          </p:cNvSpPr>
          <p:nvPr>
            <p:ph sz="half" idx="2"/>
          </p:nvPr>
        </p:nvSpPr>
        <p:spPr>
          <a:xfrm>
            <a:off x="839788" y="2505075"/>
            <a:ext cx="5157787" cy="368458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besedila 4">
            <a:extLst>
              <a:ext uri="{FF2B5EF4-FFF2-40B4-BE49-F238E27FC236}">
                <a16:creationId xmlns:a16="http://schemas.microsoft.com/office/drawing/2014/main" id="{5D21C1BB-793E-4372-9D3B-34391472F8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6" name="Označba mesta vsebine 5">
            <a:extLst>
              <a:ext uri="{FF2B5EF4-FFF2-40B4-BE49-F238E27FC236}">
                <a16:creationId xmlns:a16="http://schemas.microsoft.com/office/drawing/2014/main" id="{B3FC7903-A1F7-494D-A802-D2C0FFC300A6}"/>
              </a:ext>
            </a:extLst>
          </p:cNvPr>
          <p:cNvSpPr>
            <a:spLocks noGrp="1"/>
          </p:cNvSpPr>
          <p:nvPr>
            <p:ph sz="quarter" idx="4"/>
          </p:nvPr>
        </p:nvSpPr>
        <p:spPr>
          <a:xfrm>
            <a:off x="6172200" y="2505075"/>
            <a:ext cx="5183188" cy="368458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7" name="Označba mesta datuma 6">
            <a:extLst>
              <a:ext uri="{FF2B5EF4-FFF2-40B4-BE49-F238E27FC236}">
                <a16:creationId xmlns:a16="http://schemas.microsoft.com/office/drawing/2014/main" id="{C0E42EE2-4345-46E1-98FD-EE32BF518FF9}"/>
              </a:ext>
            </a:extLst>
          </p:cNvPr>
          <p:cNvSpPr>
            <a:spLocks noGrp="1"/>
          </p:cNvSpPr>
          <p:nvPr>
            <p:ph type="dt" sz="half" idx="10"/>
          </p:nvPr>
        </p:nvSpPr>
        <p:spPr/>
        <p:txBody>
          <a:bodyPr/>
          <a:lstStyle/>
          <a:p>
            <a:fld id="{37B43E4C-4E23-456D-89F9-57D6831F48DB}" type="datetimeFigureOut">
              <a:rPr lang="sl-SI" smtClean="0"/>
              <a:t>04.04.2022</a:t>
            </a:fld>
            <a:endParaRPr lang="sl-SI"/>
          </a:p>
        </p:txBody>
      </p:sp>
      <p:sp>
        <p:nvSpPr>
          <p:cNvPr id="8" name="Označba mesta noge 7">
            <a:extLst>
              <a:ext uri="{FF2B5EF4-FFF2-40B4-BE49-F238E27FC236}">
                <a16:creationId xmlns:a16="http://schemas.microsoft.com/office/drawing/2014/main" id="{2EEB95B0-563A-428C-B2D6-F9CF3E352864}"/>
              </a:ext>
            </a:extLst>
          </p:cNvPr>
          <p:cNvSpPr>
            <a:spLocks noGrp="1"/>
          </p:cNvSpPr>
          <p:nvPr>
            <p:ph type="ftr" sz="quarter" idx="11"/>
          </p:nvPr>
        </p:nvSpPr>
        <p:spPr/>
        <p:txBody>
          <a:bodyPr/>
          <a:lstStyle/>
          <a:p>
            <a:endParaRPr lang="sl-SI"/>
          </a:p>
        </p:txBody>
      </p:sp>
      <p:sp>
        <p:nvSpPr>
          <p:cNvPr id="9" name="Označba mesta številke diapozitiva 8">
            <a:extLst>
              <a:ext uri="{FF2B5EF4-FFF2-40B4-BE49-F238E27FC236}">
                <a16:creationId xmlns:a16="http://schemas.microsoft.com/office/drawing/2014/main" id="{8864D0FE-6AD6-4F6D-9ABA-3334330E4DDF}"/>
              </a:ext>
            </a:extLst>
          </p:cNvPr>
          <p:cNvSpPr>
            <a:spLocks noGrp="1"/>
          </p:cNvSpPr>
          <p:nvPr>
            <p:ph type="sldNum" sz="quarter" idx="12"/>
          </p:nvPr>
        </p:nvSpPr>
        <p:spPr/>
        <p:txBody>
          <a:bodyPr/>
          <a:lstStyle/>
          <a:p>
            <a:fld id="{34FBCCDA-9357-4825-8995-7D6777774B40}" type="slidenum">
              <a:rPr lang="sl-SI" smtClean="0"/>
              <a:t>‹#›</a:t>
            </a:fld>
            <a:endParaRPr lang="sl-SI"/>
          </a:p>
        </p:txBody>
      </p:sp>
    </p:spTree>
    <p:extLst>
      <p:ext uri="{BB962C8B-B14F-4D97-AF65-F5344CB8AC3E}">
        <p14:creationId xmlns:p14="http://schemas.microsoft.com/office/powerpoint/2010/main" val="895065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8E42421-7CB2-46A9-B28C-5E58B54F2770}"/>
              </a:ext>
            </a:extLst>
          </p:cNvPr>
          <p:cNvSpPr>
            <a:spLocks noGrp="1"/>
          </p:cNvSpPr>
          <p:nvPr>
            <p:ph type="title"/>
          </p:nvPr>
        </p:nvSpPr>
        <p:spPr/>
        <p:txBody>
          <a:bodyPr/>
          <a:lstStyle/>
          <a:p>
            <a:r>
              <a:rPr lang="sl-SI"/>
              <a:t>Kliknite, če želite urediti slog naslova matrice</a:t>
            </a:r>
          </a:p>
        </p:txBody>
      </p:sp>
      <p:sp>
        <p:nvSpPr>
          <p:cNvPr id="3" name="Označba mesta datuma 2">
            <a:extLst>
              <a:ext uri="{FF2B5EF4-FFF2-40B4-BE49-F238E27FC236}">
                <a16:creationId xmlns:a16="http://schemas.microsoft.com/office/drawing/2014/main" id="{17AB5B6C-BE8A-418F-8D42-119D754D7B01}"/>
              </a:ext>
            </a:extLst>
          </p:cNvPr>
          <p:cNvSpPr>
            <a:spLocks noGrp="1"/>
          </p:cNvSpPr>
          <p:nvPr>
            <p:ph type="dt" sz="half" idx="10"/>
          </p:nvPr>
        </p:nvSpPr>
        <p:spPr/>
        <p:txBody>
          <a:bodyPr/>
          <a:lstStyle/>
          <a:p>
            <a:fld id="{37B43E4C-4E23-456D-89F9-57D6831F48DB}" type="datetimeFigureOut">
              <a:rPr lang="sl-SI" smtClean="0"/>
              <a:t>04.04.2022</a:t>
            </a:fld>
            <a:endParaRPr lang="sl-SI"/>
          </a:p>
        </p:txBody>
      </p:sp>
      <p:sp>
        <p:nvSpPr>
          <p:cNvPr id="4" name="Označba mesta noge 3">
            <a:extLst>
              <a:ext uri="{FF2B5EF4-FFF2-40B4-BE49-F238E27FC236}">
                <a16:creationId xmlns:a16="http://schemas.microsoft.com/office/drawing/2014/main" id="{AC3FC886-EA3C-470A-A72C-F3751D569A19}"/>
              </a:ext>
            </a:extLst>
          </p:cNvPr>
          <p:cNvSpPr>
            <a:spLocks noGrp="1"/>
          </p:cNvSpPr>
          <p:nvPr>
            <p:ph type="ftr" sz="quarter" idx="11"/>
          </p:nvPr>
        </p:nvSpPr>
        <p:spPr/>
        <p:txBody>
          <a:bodyPr/>
          <a:lstStyle/>
          <a:p>
            <a:endParaRPr lang="sl-SI"/>
          </a:p>
        </p:txBody>
      </p:sp>
      <p:sp>
        <p:nvSpPr>
          <p:cNvPr id="5" name="Označba mesta številke diapozitiva 4">
            <a:extLst>
              <a:ext uri="{FF2B5EF4-FFF2-40B4-BE49-F238E27FC236}">
                <a16:creationId xmlns:a16="http://schemas.microsoft.com/office/drawing/2014/main" id="{4A89EDD4-1D99-4527-B285-2E504A431709}"/>
              </a:ext>
            </a:extLst>
          </p:cNvPr>
          <p:cNvSpPr>
            <a:spLocks noGrp="1"/>
          </p:cNvSpPr>
          <p:nvPr>
            <p:ph type="sldNum" sz="quarter" idx="12"/>
          </p:nvPr>
        </p:nvSpPr>
        <p:spPr/>
        <p:txBody>
          <a:bodyPr/>
          <a:lstStyle/>
          <a:p>
            <a:fld id="{34FBCCDA-9357-4825-8995-7D6777774B40}" type="slidenum">
              <a:rPr lang="sl-SI" smtClean="0"/>
              <a:t>‹#›</a:t>
            </a:fld>
            <a:endParaRPr lang="sl-SI"/>
          </a:p>
        </p:txBody>
      </p:sp>
    </p:spTree>
    <p:extLst>
      <p:ext uri="{BB962C8B-B14F-4D97-AF65-F5344CB8AC3E}">
        <p14:creationId xmlns:p14="http://schemas.microsoft.com/office/powerpoint/2010/main" val="1454352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značba mesta datuma 1">
            <a:extLst>
              <a:ext uri="{FF2B5EF4-FFF2-40B4-BE49-F238E27FC236}">
                <a16:creationId xmlns:a16="http://schemas.microsoft.com/office/drawing/2014/main" id="{DF86A153-16EC-4A27-AF80-FE2912D9E78A}"/>
              </a:ext>
            </a:extLst>
          </p:cNvPr>
          <p:cNvSpPr>
            <a:spLocks noGrp="1"/>
          </p:cNvSpPr>
          <p:nvPr>
            <p:ph type="dt" sz="half" idx="10"/>
          </p:nvPr>
        </p:nvSpPr>
        <p:spPr/>
        <p:txBody>
          <a:bodyPr/>
          <a:lstStyle/>
          <a:p>
            <a:fld id="{37B43E4C-4E23-456D-89F9-57D6831F48DB}" type="datetimeFigureOut">
              <a:rPr lang="sl-SI" smtClean="0"/>
              <a:t>04.04.2022</a:t>
            </a:fld>
            <a:endParaRPr lang="sl-SI"/>
          </a:p>
        </p:txBody>
      </p:sp>
      <p:sp>
        <p:nvSpPr>
          <p:cNvPr id="3" name="Označba mesta noge 2">
            <a:extLst>
              <a:ext uri="{FF2B5EF4-FFF2-40B4-BE49-F238E27FC236}">
                <a16:creationId xmlns:a16="http://schemas.microsoft.com/office/drawing/2014/main" id="{78CF2B75-E186-4CBC-8480-FF89AC68615E}"/>
              </a:ext>
            </a:extLst>
          </p:cNvPr>
          <p:cNvSpPr>
            <a:spLocks noGrp="1"/>
          </p:cNvSpPr>
          <p:nvPr>
            <p:ph type="ftr" sz="quarter" idx="11"/>
          </p:nvPr>
        </p:nvSpPr>
        <p:spPr/>
        <p:txBody>
          <a:bodyPr/>
          <a:lstStyle/>
          <a:p>
            <a:endParaRPr lang="sl-SI"/>
          </a:p>
        </p:txBody>
      </p:sp>
      <p:sp>
        <p:nvSpPr>
          <p:cNvPr id="4" name="Označba mesta številke diapozitiva 3">
            <a:extLst>
              <a:ext uri="{FF2B5EF4-FFF2-40B4-BE49-F238E27FC236}">
                <a16:creationId xmlns:a16="http://schemas.microsoft.com/office/drawing/2014/main" id="{18FCF55E-203D-4DB8-8E33-34BBBE31E156}"/>
              </a:ext>
            </a:extLst>
          </p:cNvPr>
          <p:cNvSpPr>
            <a:spLocks noGrp="1"/>
          </p:cNvSpPr>
          <p:nvPr>
            <p:ph type="sldNum" sz="quarter" idx="12"/>
          </p:nvPr>
        </p:nvSpPr>
        <p:spPr/>
        <p:txBody>
          <a:bodyPr/>
          <a:lstStyle/>
          <a:p>
            <a:fld id="{34FBCCDA-9357-4825-8995-7D6777774B40}" type="slidenum">
              <a:rPr lang="sl-SI" smtClean="0"/>
              <a:t>‹#›</a:t>
            </a:fld>
            <a:endParaRPr lang="sl-SI"/>
          </a:p>
        </p:txBody>
      </p:sp>
    </p:spTree>
    <p:extLst>
      <p:ext uri="{BB962C8B-B14F-4D97-AF65-F5344CB8AC3E}">
        <p14:creationId xmlns:p14="http://schemas.microsoft.com/office/powerpoint/2010/main" val="2857547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16414C5-E14B-40F8-A46B-47376A093999}"/>
              </a:ext>
            </a:extLst>
          </p:cNvPr>
          <p:cNvSpPr>
            <a:spLocks noGrp="1"/>
          </p:cNvSpPr>
          <p:nvPr>
            <p:ph type="title"/>
          </p:nvPr>
        </p:nvSpPr>
        <p:spPr>
          <a:xfrm>
            <a:off x="839788" y="457200"/>
            <a:ext cx="3932237" cy="1600200"/>
          </a:xfrm>
        </p:spPr>
        <p:txBody>
          <a:bodyPr anchor="b"/>
          <a:lstStyle>
            <a:lvl1pPr>
              <a:defRPr sz="3200"/>
            </a:lvl1pPr>
          </a:lstStyle>
          <a:p>
            <a:r>
              <a:rPr lang="sl-SI"/>
              <a:t>Kliknite, če želite urediti slog naslova matrice</a:t>
            </a:r>
          </a:p>
        </p:txBody>
      </p:sp>
      <p:sp>
        <p:nvSpPr>
          <p:cNvPr id="3" name="Označba mesta vsebine 2">
            <a:extLst>
              <a:ext uri="{FF2B5EF4-FFF2-40B4-BE49-F238E27FC236}">
                <a16:creationId xmlns:a16="http://schemas.microsoft.com/office/drawing/2014/main" id="{5F5DF8FE-56C0-43DD-AAE5-8B95318002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besedila 3">
            <a:extLst>
              <a:ext uri="{FF2B5EF4-FFF2-40B4-BE49-F238E27FC236}">
                <a16:creationId xmlns:a16="http://schemas.microsoft.com/office/drawing/2014/main" id="{6FE22C78-7F98-44D1-BFD9-94C3FAF9D5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Uredite sloge besedila matrice</a:t>
            </a:r>
          </a:p>
        </p:txBody>
      </p:sp>
      <p:sp>
        <p:nvSpPr>
          <p:cNvPr id="5" name="Označba mesta datuma 4">
            <a:extLst>
              <a:ext uri="{FF2B5EF4-FFF2-40B4-BE49-F238E27FC236}">
                <a16:creationId xmlns:a16="http://schemas.microsoft.com/office/drawing/2014/main" id="{ECD71EBC-8BB2-4BF3-9F75-85E75E5F18CB}"/>
              </a:ext>
            </a:extLst>
          </p:cNvPr>
          <p:cNvSpPr>
            <a:spLocks noGrp="1"/>
          </p:cNvSpPr>
          <p:nvPr>
            <p:ph type="dt" sz="half" idx="10"/>
          </p:nvPr>
        </p:nvSpPr>
        <p:spPr/>
        <p:txBody>
          <a:bodyPr/>
          <a:lstStyle/>
          <a:p>
            <a:fld id="{37B43E4C-4E23-456D-89F9-57D6831F48DB}" type="datetimeFigureOut">
              <a:rPr lang="sl-SI" smtClean="0"/>
              <a:t>04.04.2022</a:t>
            </a:fld>
            <a:endParaRPr lang="sl-SI"/>
          </a:p>
        </p:txBody>
      </p:sp>
      <p:sp>
        <p:nvSpPr>
          <p:cNvPr id="6" name="Označba mesta noge 5">
            <a:extLst>
              <a:ext uri="{FF2B5EF4-FFF2-40B4-BE49-F238E27FC236}">
                <a16:creationId xmlns:a16="http://schemas.microsoft.com/office/drawing/2014/main" id="{7F097AB0-E0BD-4C23-80CF-277BAC88500E}"/>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888342D1-9213-4708-A436-D4EDF1BE257F}"/>
              </a:ext>
            </a:extLst>
          </p:cNvPr>
          <p:cNvSpPr>
            <a:spLocks noGrp="1"/>
          </p:cNvSpPr>
          <p:nvPr>
            <p:ph type="sldNum" sz="quarter" idx="12"/>
          </p:nvPr>
        </p:nvSpPr>
        <p:spPr/>
        <p:txBody>
          <a:bodyPr/>
          <a:lstStyle/>
          <a:p>
            <a:fld id="{34FBCCDA-9357-4825-8995-7D6777774B40}" type="slidenum">
              <a:rPr lang="sl-SI" smtClean="0"/>
              <a:t>‹#›</a:t>
            </a:fld>
            <a:endParaRPr lang="sl-SI"/>
          </a:p>
        </p:txBody>
      </p:sp>
    </p:spTree>
    <p:extLst>
      <p:ext uri="{BB962C8B-B14F-4D97-AF65-F5344CB8AC3E}">
        <p14:creationId xmlns:p14="http://schemas.microsoft.com/office/powerpoint/2010/main" val="3724125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AC3F5BB-F887-429C-B3C5-0CD3D2CCF387}"/>
              </a:ext>
            </a:extLst>
          </p:cNvPr>
          <p:cNvSpPr>
            <a:spLocks noGrp="1"/>
          </p:cNvSpPr>
          <p:nvPr>
            <p:ph type="title"/>
          </p:nvPr>
        </p:nvSpPr>
        <p:spPr>
          <a:xfrm>
            <a:off x="839788" y="457200"/>
            <a:ext cx="3932237" cy="1600200"/>
          </a:xfrm>
        </p:spPr>
        <p:txBody>
          <a:bodyPr anchor="b"/>
          <a:lstStyle>
            <a:lvl1pPr>
              <a:defRPr sz="3200"/>
            </a:lvl1pPr>
          </a:lstStyle>
          <a:p>
            <a:r>
              <a:rPr lang="sl-SI"/>
              <a:t>Kliknite, če želite urediti slog naslova matrice</a:t>
            </a:r>
          </a:p>
        </p:txBody>
      </p:sp>
      <p:sp>
        <p:nvSpPr>
          <p:cNvPr id="3" name="Označba mesta slike 2">
            <a:extLst>
              <a:ext uri="{FF2B5EF4-FFF2-40B4-BE49-F238E27FC236}">
                <a16:creationId xmlns:a16="http://schemas.microsoft.com/office/drawing/2014/main" id="{260FFD7A-75AF-40F0-9559-26E936EA02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značba mesta besedila 3">
            <a:extLst>
              <a:ext uri="{FF2B5EF4-FFF2-40B4-BE49-F238E27FC236}">
                <a16:creationId xmlns:a16="http://schemas.microsoft.com/office/drawing/2014/main" id="{A358BDCE-E1D6-4262-9883-35A396E1FE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Uredite sloge besedila matrice</a:t>
            </a:r>
          </a:p>
        </p:txBody>
      </p:sp>
      <p:sp>
        <p:nvSpPr>
          <p:cNvPr id="5" name="Označba mesta datuma 4">
            <a:extLst>
              <a:ext uri="{FF2B5EF4-FFF2-40B4-BE49-F238E27FC236}">
                <a16:creationId xmlns:a16="http://schemas.microsoft.com/office/drawing/2014/main" id="{348A5079-1659-487E-B38C-CA907E1C79FE}"/>
              </a:ext>
            </a:extLst>
          </p:cNvPr>
          <p:cNvSpPr>
            <a:spLocks noGrp="1"/>
          </p:cNvSpPr>
          <p:nvPr>
            <p:ph type="dt" sz="half" idx="10"/>
          </p:nvPr>
        </p:nvSpPr>
        <p:spPr/>
        <p:txBody>
          <a:bodyPr/>
          <a:lstStyle/>
          <a:p>
            <a:fld id="{37B43E4C-4E23-456D-89F9-57D6831F48DB}" type="datetimeFigureOut">
              <a:rPr lang="sl-SI" smtClean="0"/>
              <a:t>04.04.2022</a:t>
            </a:fld>
            <a:endParaRPr lang="sl-SI"/>
          </a:p>
        </p:txBody>
      </p:sp>
      <p:sp>
        <p:nvSpPr>
          <p:cNvPr id="6" name="Označba mesta noge 5">
            <a:extLst>
              <a:ext uri="{FF2B5EF4-FFF2-40B4-BE49-F238E27FC236}">
                <a16:creationId xmlns:a16="http://schemas.microsoft.com/office/drawing/2014/main" id="{451D3DDC-229E-4498-AEB7-B71F7B6F233D}"/>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22F92544-6109-4F93-AEE8-2223DA9C3D46}"/>
              </a:ext>
            </a:extLst>
          </p:cNvPr>
          <p:cNvSpPr>
            <a:spLocks noGrp="1"/>
          </p:cNvSpPr>
          <p:nvPr>
            <p:ph type="sldNum" sz="quarter" idx="12"/>
          </p:nvPr>
        </p:nvSpPr>
        <p:spPr/>
        <p:txBody>
          <a:bodyPr/>
          <a:lstStyle/>
          <a:p>
            <a:fld id="{34FBCCDA-9357-4825-8995-7D6777774B40}" type="slidenum">
              <a:rPr lang="sl-SI" smtClean="0"/>
              <a:t>‹#›</a:t>
            </a:fld>
            <a:endParaRPr lang="sl-SI"/>
          </a:p>
        </p:txBody>
      </p:sp>
    </p:spTree>
    <p:extLst>
      <p:ext uri="{BB962C8B-B14F-4D97-AF65-F5344CB8AC3E}">
        <p14:creationId xmlns:p14="http://schemas.microsoft.com/office/powerpoint/2010/main" val="3529464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A40FAF0-0766-4B43-AF8D-C6266D29B8D9}"/>
              </a:ext>
            </a:extLst>
          </p:cNvPr>
          <p:cNvSpPr>
            <a:spLocks noGrp="1"/>
          </p:cNvSpPr>
          <p:nvPr>
            <p:ph type="title"/>
          </p:nvPr>
        </p:nvSpPr>
        <p:spPr/>
        <p:txBody>
          <a:bodyPr/>
          <a:lstStyle/>
          <a:p>
            <a:r>
              <a:rPr lang="sl-SI"/>
              <a:t>Kliknite, če želite urediti slog naslova matrice</a:t>
            </a:r>
          </a:p>
        </p:txBody>
      </p:sp>
      <p:sp>
        <p:nvSpPr>
          <p:cNvPr id="3" name="Označba mesta navpičnega besedila 2">
            <a:extLst>
              <a:ext uri="{FF2B5EF4-FFF2-40B4-BE49-F238E27FC236}">
                <a16:creationId xmlns:a16="http://schemas.microsoft.com/office/drawing/2014/main" id="{A9014387-7FE4-4109-BFC1-F172FF8DF4AA}"/>
              </a:ext>
            </a:extLst>
          </p:cNvPr>
          <p:cNvSpPr>
            <a:spLocks noGrp="1"/>
          </p:cNvSpPr>
          <p:nvPr>
            <p:ph type="body" orient="vert" idx="1"/>
          </p:nvPr>
        </p:nvSpPr>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6E032C05-1D66-46DC-85AC-7BD76A13F4CD}"/>
              </a:ext>
            </a:extLst>
          </p:cNvPr>
          <p:cNvSpPr>
            <a:spLocks noGrp="1"/>
          </p:cNvSpPr>
          <p:nvPr>
            <p:ph type="dt" sz="half" idx="10"/>
          </p:nvPr>
        </p:nvSpPr>
        <p:spPr/>
        <p:txBody>
          <a:bodyPr/>
          <a:lstStyle/>
          <a:p>
            <a:fld id="{37B43E4C-4E23-456D-89F9-57D6831F48DB}" type="datetimeFigureOut">
              <a:rPr lang="sl-SI" smtClean="0"/>
              <a:t>04.04.2022</a:t>
            </a:fld>
            <a:endParaRPr lang="sl-SI"/>
          </a:p>
        </p:txBody>
      </p:sp>
      <p:sp>
        <p:nvSpPr>
          <p:cNvPr id="5" name="Označba mesta noge 4">
            <a:extLst>
              <a:ext uri="{FF2B5EF4-FFF2-40B4-BE49-F238E27FC236}">
                <a16:creationId xmlns:a16="http://schemas.microsoft.com/office/drawing/2014/main" id="{B912500C-C016-428D-B65B-0FA7B0C7C8CB}"/>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43F274D3-2B48-4686-AEE3-99A6A27C303E}"/>
              </a:ext>
            </a:extLst>
          </p:cNvPr>
          <p:cNvSpPr>
            <a:spLocks noGrp="1"/>
          </p:cNvSpPr>
          <p:nvPr>
            <p:ph type="sldNum" sz="quarter" idx="12"/>
          </p:nvPr>
        </p:nvSpPr>
        <p:spPr/>
        <p:txBody>
          <a:bodyPr/>
          <a:lstStyle/>
          <a:p>
            <a:fld id="{34FBCCDA-9357-4825-8995-7D6777774B40}" type="slidenum">
              <a:rPr lang="sl-SI" smtClean="0"/>
              <a:t>‹#›</a:t>
            </a:fld>
            <a:endParaRPr lang="sl-SI"/>
          </a:p>
        </p:txBody>
      </p:sp>
    </p:spTree>
    <p:extLst>
      <p:ext uri="{BB962C8B-B14F-4D97-AF65-F5344CB8AC3E}">
        <p14:creationId xmlns:p14="http://schemas.microsoft.com/office/powerpoint/2010/main" val="2413244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a:extLst>
              <a:ext uri="{FF2B5EF4-FFF2-40B4-BE49-F238E27FC236}">
                <a16:creationId xmlns:a16="http://schemas.microsoft.com/office/drawing/2014/main" id="{8177A3B0-8A04-4D09-9F39-6F9CA7F60795}"/>
              </a:ext>
            </a:extLst>
          </p:cNvPr>
          <p:cNvSpPr>
            <a:spLocks noGrp="1"/>
          </p:cNvSpPr>
          <p:nvPr>
            <p:ph type="title" orient="vert"/>
          </p:nvPr>
        </p:nvSpPr>
        <p:spPr>
          <a:xfrm>
            <a:off x="8724900" y="365125"/>
            <a:ext cx="2628900" cy="5811838"/>
          </a:xfrm>
        </p:spPr>
        <p:txBody>
          <a:bodyPr vert="eaVert"/>
          <a:lstStyle/>
          <a:p>
            <a:r>
              <a:rPr lang="sl-SI"/>
              <a:t>Kliknite, če želite urediti slog naslova matrice</a:t>
            </a:r>
          </a:p>
        </p:txBody>
      </p:sp>
      <p:sp>
        <p:nvSpPr>
          <p:cNvPr id="3" name="Označba mesta navpičnega besedila 2">
            <a:extLst>
              <a:ext uri="{FF2B5EF4-FFF2-40B4-BE49-F238E27FC236}">
                <a16:creationId xmlns:a16="http://schemas.microsoft.com/office/drawing/2014/main" id="{EABB3B1A-A0B9-48E9-AF68-AD6777FCC237}"/>
              </a:ext>
            </a:extLst>
          </p:cNvPr>
          <p:cNvSpPr>
            <a:spLocks noGrp="1"/>
          </p:cNvSpPr>
          <p:nvPr>
            <p:ph type="body" orient="vert" idx="1"/>
          </p:nvPr>
        </p:nvSpPr>
        <p:spPr>
          <a:xfrm>
            <a:off x="838200" y="365125"/>
            <a:ext cx="7734300" cy="5811838"/>
          </a:xfrm>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DFE7FD0B-AF89-40E2-BB13-07C60074A32F}"/>
              </a:ext>
            </a:extLst>
          </p:cNvPr>
          <p:cNvSpPr>
            <a:spLocks noGrp="1"/>
          </p:cNvSpPr>
          <p:nvPr>
            <p:ph type="dt" sz="half" idx="10"/>
          </p:nvPr>
        </p:nvSpPr>
        <p:spPr/>
        <p:txBody>
          <a:bodyPr/>
          <a:lstStyle/>
          <a:p>
            <a:fld id="{37B43E4C-4E23-456D-89F9-57D6831F48DB}" type="datetimeFigureOut">
              <a:rPr lang="sl-SI" smtClean="0"/>
              <a:t>04.04.2022</a:t>
            </a:fld>
            <a:endParaRPr lang="sl-SI"/>
          </a:p>
        </p:txBody>
      </p:sp>
      <p:sp>
        <p:nvSpPr>
          <p:cNvPr id="5" name="Označba mesta noge 4">
            <a:extLst>
              <a:ext uri="{FF2B5EF4-FFF2-40B4-BE49-F238E27FC236}">
                <a16:creationId xmlns:a16="http://schemas.microsoft.com/office/drawing/2014/main" id="{D3E448FF-8DEB-4452-9950-B1DD1ED52557}"/>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642A7393-34CE-48AC-BAB9-DA6BD2DBC8D1}"/>
              </a:ext>
            </a:extLst>
          </p:cNvPr>
          <p:cNvSpPr>
            <a:spLocks noGrp="1"/>
          </p:cNvSpPr>
          <p:nvPr>
            <p:ph type="sldNum" sz="quarter" idx="12"/>
          </p:nvPr>
        </p:nvSpPr>
        <p:spPr/>
        <p:txBody>
          <a:bodyPr/>
          <a:lstStyle/>
          <a:p>
            <a:fld id="{34FBCCDA-9357-4825-8995-7D6777774B40}" type="slidenum">
              <a:rPr lang="sl-SI" smtClean="0"/>
              <a:t>‹#›</a:t>
            </a:fld>
            <a:endParaRPr lang="sl-SI"/>
          </a:p>
        </p:txBody>
      </p:sp>
    </p:spTree>
    <p:extLst>
      <p:ext uri="{BB962C8B-B14F-4D97-AF65-F5344CB8AC3E}">
        <p14:creationId xmlns:p14="http://schemas.microsoft.com/office/powerpoint/2010/main" val="3586262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naslova 1">
            <a:extLst>
              <a:ext uri="{FF2B5EF4-FFF2-40B4-BE49-F238E27FC236}">
                <a16:creationId xmlns:a16="http://schemas.microsoft.com/office/drawing/2014/main" id="{1E585504-BE40-49E1-B47E-434BB26CE7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465FEA02-C716-4795-AD7D-0CDAFA7898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95712380-BB49-4D72-972E-686DE94860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B43E4C-4E23-456D-89F9-57D6831F48DB}" type="datetimeFigureOut">
              <a:rPr lang="sl-SI" smtClean="0"/>
              <a:t>04.04.2022</a:t>
            </a:fld>
            <a:endParaRPr lang="sl-SI"/>
          </a:p>
        </p:txBody>
      </p:sp>
      <p:sp>
        <p:nvSpPr>
          <p:cNvPr id="5" name="Označba mesta noge 4">
            <a:extLst>
              <a:ext uri="{FF2B5EF4-FFF2-40B4-BE49-F238E27FC236}">
                <a16:creationId xmlns:a16="http://schemas.microsoft.com/office/drawing/2014/main" id="{DDD7AAE7-FB95-4530-AE67-0E264344FA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značba mesta številke diapozitiva 5">
            <a:extLst>
              <a:ext uri="{FF2B5EF4-FFF2-40B4-BE49-F238E27FC236}">
                <a16:creationId xmlns:a16="http://schemas.microsoft.com/office/drawing/2014/main" id="{01B671B9-FD1B-421F-9518-EE06555535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FBCCDA-9357-4825-8995-7D6777774B40}" type="slidenum">
              <a:rPr lang="sl-SI" smtClean="0"/>
              <a:t>‹#›</a:t>
            </a:fld>
            <a:endParaRPr lang="sl-SI"/>
          </a:p>
        </p:txBody>
      </p:sp>
    </p:spTree>
    <p:extLst>
      <p:ext uri="{BB962C8B-B14F-4D97-AF65-F5344CB8AC3E}">
        <p14:creationId xmlns:p14="http://schemas.microsoft.com/office/powerpoint/2010/main" val="5960296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ec.europa.eu/info/funding-tenders/opportunities/docs/2021-2027/horizon/guidance/programme-guide_horizon_en.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ec.europa.eu/research/participants/docs/h2020-funding-guide/other/event210324.htm" TargetMode="External"/><Relationship Id="rId5" Type="http://schemas.openxmlformats.org/officeDocument/2006/relationships/hyperlink" Target="https://ec.europa.eu/info/funding-tenders/opportunities/docs/2021-2027/common/agr-contr/general-mga_horizon-euratom_en.pdf" TargetMode="External"/><Relationship Id="rId4" Type="http://schemas.openxmlformats.org/officeDocument/2006/relationships/hyperlink" Target="https://ec.europa.eu/info/funding-tenders/opportunities/docs/2021-2027/common/guidance/aga_en.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ec.europa.eu/info/funding-tenders/opportunities/docs/2021-2027/horizon/guidance/programme-guide_horizon_en.pdf" TargetMode="Externa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adp.fdv.uni-lj.si/usposobi/ZKG/nacrtovanje/"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riojournal.co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dmponline.dcc.ac.uk/"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hyperlink" Target="http://adp.fdv.uni-lj.si/usposobi/ZKG/nacrtovanj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https://hrzz.hr/wp-content/uploads/PUIP_s-primjerima.pdf"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c.europa.eu/info/funding-tenders/opportunities/portal/screen/how-to-participate/reference-document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scienceeurope.org/media/4brkxxe5/se_rdm_practical_guide_extended_final.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ec.europa.eu/info/funding-tenders/opportunities/portal/screen/how-to-participate/reference-document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ec.europa.eu/info/funding-tenders/opportunities/portal/screen/how-to-participate/reference-documents"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dirrosdata.ctk.uni-lj.si/wp-content/uploads/2022/01/dmphe-prevod.pdf" TargetMode="External"/><Relationship Id="rId7"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https://dirrosdata.ctk.uni-lj.si/dmphe-prevod/"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dcc.ac.uk/guidance/how-guides/cite-dataset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www.elsevier.com/about/policies/copyright/permissions"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www.isni.org/" TargetMode="External"/><Relationship Id="rId13" Type="http://schemas.openxmlformats.org/officeDocument/2006/relationships/hyperlink" Target="https://www.grid.ac/" TargetMode="External"/><Relationship Id="rId3" Type="http://schemas.openxmlformats.org/officeDocument/2006/relationships/hyperlink" Target="https://www.doi.org/" TargetMode="External"/><Relationship Id="rId7" Type="http://schemas.openxmlformats.org/officeDocument/2006/relationships/hyperlink" Target="https://tools.ietf.org/id/draft-saintandre-urnbis-2141bis-00.html" TargetMode="External"/><Relationship Id="rId12" Type="http://schemas.openxmlformats.org/officeDocument/2006/relationships/hyperlink" Target="https://www.crossref.org/services/funder-registry/"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sites.google.com/site/persistenturls/" TargetMode="External"/><Relationship Id="rId11" Type="http://schemas.openxmlformats.org/officeDocument/2006/relationships/hyperlink" Target="https://www.scopus.com/" TargetMode="External"/><Relationship Id="rId5" Type="http://schemas.openxmlformats.org/officeDocument/2006/relationships/hyperlink" Target="http://n2t.net/e/ark_ids.html" TargetMode="External"/><Relationship Id="rId15" Type="http://schemas.openxmlformats.org/officeDocument/2006/relationships/hyperlink" Target="https://www.dpconline.org/handbook/technical-solutions-and-tools/persistent-identifiers" TargetMode="External"/><Relationship Id="rId10" Type="http://schemas.openxmlformats.org/officeDocument/2006/relationships/hyperlink" Target="https://clarivate.com/products/Web+of+Science+ResearcherID" TargetMode="External"/><Relationship Id="rId4" Type="http://schemas.openxmlformats.org/officeDocument/2006/relationships/hyperlink" Target="https://www.handle.net/" TargetMode="External"/><Relationship Id="rId9" Type="http://schemas.openxmlformats.org/officeDocument/2006/relationships/hyperlink" Target="https://orcid.org/" TargetMode="External"/><Relationship Id="rId14" Type="http://schemas.openxmlformats.org/officeDocument/2006/relationships/hyperlink" Target="https://ror.org/"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www.openaire.eu/find-trustworthy-data-repository" TargetMode="External"/><Relationship Id="rId3" Type="http://schemas.openxmlformats.org/officeDocument/2006/relationships/hyperlink" Target="https://www.re3data.org/" TargetMode="External"/><Relationship Id="rId7" Type="http://schemas.openxmlformats.org/officeDocument/2006/relationships/hyperlink" Target="https://www.coar-repositories.org/"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www.coretrustseal.org/" TargetMode="External"/><Relationship Id="rId5" Type="http://schemas.openxmlformats.org/officeDocument/2006/relationships/hyperlink" Target="https://open-research-europe.ec.europa.eu/for-authors/data-guidelines/" TargetMode="External"/><Relationship Id="rId10" Type="http://schemas.openxmlformats.org/officeDocument/2006/relationships/hyperlink" Target="https://guidelines.openaire.eu/en/latest/data/index.html" TargetMode="External"/><Relationship Id="rId4" Type="http://schemas.openxmlformats.org/officeDocument/2006/relationships/hyperlink" Target="https://www.nature.com/sdata/policies/repositories" TargetMode="External"/><Relationship Id="rId9" Type="http://schemas.openxmlformats.org/officeDocument/2006/relationships/hyperlink" Target="https://eosc-portal.eu/about-eosc-portal"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coar-repositories.org/news-updates/coar-sparc-response-to-the-ostp-draft-desirable-characteristics-of-repositories-managing-data/"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dirrosdata.ctk.uni-lj.si/wp-content/uploads/2022/01/dmphe-prevod.pdf"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hyperlink" Target="mailto:petra.durini@ctk.uni-lj.si" TargetMode="External"/><Relationship Id="rId13" Type="http://schemas.openxmlformats.org/officeDocument/2006/relationships/hyperlink" Target="mailto:til.mlakar@ctk.uni-lj.si" TargetMode="External"/><Relationship Id="rId3" Type="http://schemas.openxmlformats.org/officeDocument/2006/relationships/hyperlink" Target="mailto:tea.romih@ctk.uni-lj.si" TargetMode="External"/><Relationship Id="rId7" Type="http://schemas.openxmlformats.org/officeDocument/2006/relationships/hyperlink" Target="mailto:brina.klemencic@um.si" TargetMode="External"/><Relationship Id="rId12" Type="http://schemas.openxmlformats.org/officeDocument/2006/relationships/hyperlink" Target="mailto:tilen.mandelj@ctk.uni-lj.si" TargetMode="External"/><Relationship Id="rId2" Type="http://schemas.openxmlformats.org/officeDocument/2006/relationships/hyperlink" Target="mailto:doris.dekleva@ctk.uni-lj.si" TargetMode="External"/><Relationship Id="rId1" Type="http://schemas.openxmlformats.org/officeDocument/2006/relationships/slideLayout" Target="../slideLayouts/slideLayout2.xml"/><Relationship Id="rId6" Type="http://schemas.openxmlformats.org/officeDocument/2006/relationships/hyperlink" Target="mailto:maja.vihar@ctk.uni-lj.si" TargetMode="External"/><Relationship Id="rId11" Type="http://schemas.openxmlformats.org/officeDocument/2006/relationships/hyperlink" Target="mailto:mitja.vovk-iskric@ctk.uni-lj.si" TargetMode="External"/><Relationship Id="rId5" Type="http://schemas.openxmlformats.org/officeDocument/2006/relationships/hyperlink" Target="mailto:uros.kunaver@ctk.uni-lj.si" TargetMode="External"/><Relationship Id="rId15" Type="http://schemas.openxmlformats.org/officeDocument/2006/relationships/image" Target="../media/image20.png"/><Relationship Id="rId10" Type="http://schemas.openxmlformats.org/officeDocument/2006/relationships/hyperlink" Target="mailto:miha.knez@ctk.uni-lj.si" TargetMode="External"/><Relationship Id="rId4" Type="http://schemas.openxmlformats.org/officeDocument/2006/relationships/hyperlink" Target="mailto:maja.peteh@gozdis.si" TargetMode="External"/><Relationship Id="rId9" Type="http://schemas.openxmlformats.org/officeDocument/2006/relationships/hyperlink" Target="mailto:nana.turk@mf.uni-lj.si" TargetMode="External"/><Relationship Id="rId14" Type="http://schemas.openxmlformats.org/officeDocument/2006/relationships/hyperlink" Target="mailto:miro.pusnik@ctk.uni-lj.si"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DFAC539-7923-4EE8-B067-2A209DC9397A}"/>
              </a:ext>
            </a:extLst>
          </p:cNvPr>
          <p:cNvSpPr>
            <a:spLocks noGrp="1"/>
          </p:cNvSpPr>
          <p:nvPr>
            <p:ph type="ctrTitle"/>
          </p:nvPr>
        </p:nvSpPr>
        <p:spPr>
          <a:xfrm>
            <a:off x="0" y="0"/>
            <a:ext cx="12192000" cy="2387600"/>
          </a:xfrm>
          <a:solidFill>
            <a:srgbClr val="004494"/>
          </a:solidFill>
        </p:spPr>
        <p:txBody>
          <a:bodyPr/>
          <a:lstStyle/>
          <a:p>
            <a:r>
              <a:rPr lang="sl-SI" dirty="0">
                <a:solidFill>
                  <a:schemeClr val="bg1"/>
                </a:solidFill>
                <a:latin typeface="Arial" panose="020B0604020202020204" pitchFamily="34" charset="0"/>
                <a:cs typeface="Arial" panose="020B0604020202020204" pitchFamily="34" charset="0"/>
              </a:rPr>
              <a:t>Odprta znanost v programu Obzorje Evropa</a:t>
            </a:r>
          </a:p>
        </p:txBody>
      </p:sp>
      <p:sp>
        <p:nvSpPr>
          <p:cNvPr id="3" name="Podnaslov 2">
            <a:extLst>
              <a:ext uri="{FF2B5EF4-FFF2-40B4-BE49-F238E27FC236}">
                <a16:creationId xmlns:a16="http://schemas.microsoft.com/office/drawing/2014/main" id="{911403BA-B7D6-43B0-8403-6A0ACED818C6}"/>
              </a:ext>
            </a:extLst>
          </p:cNvPr>
          <p:cNvSpPr>
            <a:spLocks noGrp="1"/>
          </p:cNvSpPr>
          <p:nvPr>
            <p:ph type="subTitle" idx="1"/>
          </p:nvPr>
        </p:nvSpPr>
        <p:spPr>
          <a:xfrm>
            <a:off x="0" y="5174554"/>
            <a:ext cx="12192000" cy="1683445"/>
          </a:xfrm>
          <a:solidFill>
            <a:srgbClr val="004494"/>
          </a:solidFill>
        </p:spPr>
        <p:txBody>
          <a:bodyPr/>
          <a:lstStyle/>
          <a:p>
            <a:pPr algn="l"/>
            <a:endParaRPr lang="sl-SI" sz="1800" dirty="0">
              <a:solidFill>
                <a:schemeClr val="bg1"/>
              </a:solidFill>
            </a:endParaRPr>
          </a:p>
          <a:p>
            <a:endParaRPr lang="sl-SI" dirty="0"/>
          </a:p>
        </p:txBody>
      </p:sp>
      <p:sp>
        <p:nvSpPr>
          <p:cNvPr id="4" name="PoljeZBesedilom 3">
            <a:extLst>
              <a:ext uri="{FF2B5EF4-FFF2-40B4-BE49-F238E27FC236}">
                <a16:creationId xmlns:a16="http://schemas.microsoft.com/office/drawing/2014/main" id="{A9757D2C-59DC-4DD3-A98A-10E3A60094C5}"/>
              </a:ext>
            </a:extLst>
          </p:cNvPr>
          <p:cNvSpPr txBox="1"/>
          <p:nvPr/>
        </p:nvSpPr>
        <p:spPr>
          <a:xfrm>
            <a:off x="86627" y="2845469"/>
            <a:ext cx="11810198" cy="769441"/>
          </a:xfrm>
          <a:prstGeom prst="rect">
            <a:avLst/>
          </a:prstGeom>
          <a:noFill/>
        </p:spPr>
        <p:txBody>
          <a:bodyPr wrap="square" rtlCol="0">
            <a:spAutoFit/>
          </a:bodyPr>
          <a:lstStyle/>
          <a:p>
            <a:pPr algn="ctr"/>
            <a:r>
              <a:rPr lang="sl-SI" sz="4400" dirty="0"/>
              <a:t>Načrt ravnanja z raziskovalnimi podatki, 1. del</a:t>
            </a:r>
            <a:endParaRPr lang="en-US" sz="4400" dirty="0"/>
          </a:p>
        </p:txBody>
      </p:sp>
      <p:pic>
        <p:nvPicPr>
          <p:cNvPr id="6" name="Slika 5">
            <a:extLst>
              <a:ext uri="{FF2B5EF4-FFF2-40B4-BE49-F238E27FC236}">
                <a16:creationId xmlns:a16="http://schemas.microsoft.com/office/drawing/2014/main" id="{B53A844C-EEDF-4708-A7DA-6ED45E753741}"/>
              </a:ext>
            </a:extLst>
          </p:cNvPr>
          <p:cNvPicPr>
            <a:picLocks noChangeAspect="1"/>
          </p:cNvPicPr>
          <p:nvPr/>
        </p:nvPicPr>
        <p:blipFill>
          <a:blip r:embed="rId3"/>
          <a:stretch>
            <a:fillRect/>
          </a:stretch>
        </p:blipFill>
        <p:spPr>
          <a:xfrm>
            <a:off x="86627" y="6017782"/>
            <a:ext cx="800877" cy="450493"/>
          </a:xfrm>
          <a:prstGeom prst="rect">
            <a:avLst/>
          </a:prstGeom>
        </p:spPr>
      </p:pic>
      <p:cxnSp>
        <p:nvCxnSpPr>
          <p:cNvPr id="9" name="Raven povezovalnik 8">
            <a:extLst>
              <a:ext uri="{FF2B5EF4-FFF2-40B4-BE49-F238E27FC236}">
                <a16:creationId xmlns:a16="http://schemas.microsoft.com/office/drawing/2014/main" id="{3D4E41A7-8F6F-4B6D-8D52-EA46590E82BF}"/>
              </a:ext>
            </a:extLst>
          </p:cNvPr>
          <p:cNvCxnSpPr/>
          <p:nvPr/>
        </p:nvCxnSpPr>
        <p:spPr>
          <a:xfrm>
            <a:off x="86627" y="6017782"/>
            <a:ext cx="0" cy="423511"/>
          </a:xfrm>
          <a:prstGeom prst="line">
            <a:avLst/>
          </a:prstGeom>
        </p:spPr>
        <p:style>
          <a:lnRef idx="1">
            <a:schemeClr val="accent1"/>
          </a:lnRef>
          <a:fillRef idx="0">
            <a:schemeClr val="accent1"/>
          </a:fillRef>
          <a:effectRef idx="0">
            <a:schemeClr val="accent1"/>
          </a:effectRef>
          <a:fontRef idx="minor">
            <a:schemeClr val="tx1"/>
          </a:fontRef>
        </p:style>
      </p:cxnSp>
      <p:pic>
        <p:nvPicPr>
          <p:cNvPr id="11" name="Slika 10">
            <a:extLst>
              <a:ext uri="{FF2B5EF4-FFF2-40B4-BE49-F238E27FC236}">
                <a16:creationId xmlns:a16="http://schemas.microsoft.com/office/drawing/2014/main" id="{108910F7-680C-4D16-9CFD-680CDF238F9E}"/>
              </a:ext>
            </a:extLst>
          </p:cNvPr>
          <p:cNvPicPr>
            <a:picLocks noChangeAspect="1"/>
          </p:cNvPicPr>
          <p:nvPr/>
        </p:nvPicPr>
        <p:blipFill>
          <a:blip r:embed="rId4"/>
          <a:stretch>
            <a:fillRect/>
          </a:stretch>
        </p:blipFill>
        <p:spPr>
          <a:xfrm>
            <a:off x="10886173" y="4702999"/>
            <a:ext cx="1010652" cy="400258"/>
          </a:xfrm>
          <a:prstGeom prst="rect">
            <a:avLst/>
          </a:prstGeom>
        </p:spPr>
      </p:pic>
      <p:pic>
        <p:nvPicPr>
          <p:cNvPr id="12" name="Slika 11">
            <a:extLst>
              <a:ext uri="{FF2B5EF4-FFF2-40B4-BE49-F238E27FC236}">
                <a16:creationId xmlns:a16="http://schemas.microsoft.com/office/drawing/2014/main" id="{F4EEDE22-7D6A-4CC8-955D-5B65C39D2671}"/>
              </a:ext>
            </a:extLst>
          </p:cNvPr>
          <p:cNvPicPr>
            <a:picLocks noChangeAspect="1"/>
          </p:cNvPicPr>
          <p:nvPr/>
        </p:nvPicPr>
        <p:blipFill>
          <a:blip r:embed="rId5"/>
          <a:stretch>
            <a:fillRect/>
          </a:stretch>
        </p:blipFill>
        <p:spPr>
          <a:xfrm>
            <a:off x="841346" y="5947578"/>
            <a:ext cx="113500" cy="109717"/>
          </a:xfrm>
          <a:prstGeom prst="rect">
            <a:avLst/>
          </a:prstGeom>
        </p:spPr>
      </p:pic>
      <p:pic>
        <p:nvPicPr>
          <p:cNvPr id="13" name="Slika 12">
            <a:extLst>
              <a:ext uri="{FF2B5EF4-FFF2-40B4-BE49-F238E27FC236}">
                <a16:creationId xmlns:a16="http://schemas.microsoft.com/office/drawing/2014/main" id="{F3DBED4C-BEFD-4AC8-B052-678A678A161E}"/>
              </a:ext>
            </a:extLst>
          </p:cNvPr>
          <p:cNvPicPr>
            <a:picLocks noChangeAspect="1"/>
          </p:cNvPicPr>
          <p:nvPr/>
        </p:nvPicPr>
        <p:blipFill>
          <a:blip r:embed="rId6"/>
          <a:stretch>
            <a:fillRect/>
          </a:stretch>
        </p:blipFill>
        <p:spPr>
          <a:xfrm>
            <a:off x="8280" y="6426897"/>
            <a:ext cx="115834" cy="109738"/>
          </a:xfrm>
          <a:prstGeom prst="rect">
            <a:avLst/>
          </a:prstGeom>
        </p:spPr>
      </p:pic>
      <p:sp>
        <p:nvSpPr>
          <p:cNvPr id="14" name="PoljeZBesedilom 13">
            <a:extLst>
              <a:ext uri="{FF2B5EF4-FFF2-40B4-BE49-F238E27FC236}">
                <a16:creationId xmlns:a16="http://schemas.microsoft.com/office/drawing/2014/main" id="{09562DB0-7F3C-4BDE-BA95-15251331F4F4}"/>
              </a:ext>
            </a:extLst>
          </p:cNvPr>
          <p:cNvSpPr txBox="1"/>
          <p:nvPr/>
        </p:nvSpPr>
        <p:spPr>
          <a:xfrm>
            <a:off x="5638800" y="3005137"/>
            <a:ext cx="914400" cy="914400"/>
          </a:xfrm>
          <a:prstGeom prst="rect">
            <a:avLst/>
          </a:prstGeom>
          <a:noFill/>
        </p:spPr>
        <p:txBody>
          <a:bodyPr wrap="square" rtlCol="0">
            <a:spAutoFit/>
          </a:bodyPr>
          <a:lstStyle/>
          <a:p>
            <a:endParaRPr lang="sl-SI" dirty="0"/>
          </a:p>
        </p:txBody>
      </p:sp>
      <p:pic>
        <p:nvPicPr>
          <p:cNvPr id="16" name="Slika 15">
            <a:extLst>
              <a:ext uri="{FF2B5EF4-FFF2-40B4-BE49-F238E27FC236}">
                <a16:creationId xmlns:a16="http://schemas.microsoft.com/office/drawing/2014/main" id="{E513998C-5481-4C09-8A7A-264ABC06FB73}"/>
              </a:ext>
            </a:extLst>
          </p:cNvPr>
          <p:cNvPicPr>
            <a:picLocks noChangeAspect="1"/>
          </p:cNvPicPr>
          <p:nvPr/>
        </p:nvPicPr>
        <p:blipFill>
          <a:blip r:embed="rId7"/>
          <a:stretch>
            <a:fillRect/>
          </a:stretch>
        </p:blipFill>
        <p:spPr>
          <a:xfrm>
            <a:off x="1079437" y="5947578"/>
            <a:ext cx="4255377" cy="591363"/>
          </a:xfrm>
          <a:prstGeom prst="rect">
            <a:avLst/>
          </a:prstGeom>
        </p:spPr>
      </p:pic>
      <p:sp>
        <p:nvSpPr>
          <p:cNvPr id="7" name="PoljeZBesedilom 6">
            <a:extLst>
              <a:ext uri="{FF2B5EF4-FFF2-40B4-BE49-F238E27FC236}">
                <a16:creationId xmlns:a16="http://schemas.microsoft.com/office/drawing/2014/main" id="{7498F1FB-F138-4EB1-BDB4-8DC87A739469}"/>
              </a:ext>
            </a:extLst>
          </p:cNvPr>
          <p:cNvSpPr txBox="1"/>
          <p:nvPr/>
        </p:nvSpPr>
        <p:spPr>
          <a:xfrm>
            <a:off x="8280" y="5441548"/>
            <a:ext cx="11128149" cy="369332"/>
          </a:xfrm>
          <a:prstGeom prst="rect">
            <a:avLst/>
          </a:prstGeom>
          <a:noFill/>
        </p:spPr>
        <p:txBody>
          <a:bodyPr wrap="square" rtlCol="0">
            <a:spAutoFit/>
          </a:bodyPr>
          <a:lstStyle/>
          <a:p>
            <a:r>
              <a:rPr lang="sl-SI" dirty="0">
                <a:solidFill>
                  <a:schemeClr val="bg1"/>
                </a:solidFill>
              </a:rPr>
              <a:t>dr. Tea Romih, Petra </a:t>
            </a:r>
            <a:r>
              <a:rPr lang="sl-SI" dirty="0" err="1">
                <a:solidFill>
                  <a:schemeClr val="bg1"/>
                </a:solidFill>
              </a:rPr>
              <a:t>Durini</a:t>
            </a:r>
            <a:r>
              <a:rPr lang="sl-SI" dirty="0">
                <a:solidFill>
                  <a:schemeClr val="bg1"/>
                </a:solidFill>
              </a:rPr>
              <a:t>, Brina Klemenčič, dr. Uroš Kunaver, mag. Miro Pušnik</a:t>
            </a:r>
          </a:p>
        </p:txBody>
      </p:sp>
    </p:spTree>
    <p:extLst>
      <p:ext uri="{BB962C8B-B14F-4D97-AF65-F5344CB8AC3E}">
        <p14:creationId xmlns:p14="http://schemas.microsoft.com/office/powerpoint/2010/main" val="4125110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sl-SI" dirty="0">
                <a:solidFill>
                  <a:schemeClr val="bg1"/>
                </a:solidFill>
                <a:latin typeface="Arial" panose="020B0604020202020204" pitchFamily="34" charset="0"/>
                <a:cs typeface="Arial" panose="020B0604020202020204" pitchFamily="34" charset="0"/>
              </a:rPr>
              <a:t>Uporabne povezave</a:t>
            </a:r>
          </a:p>
        </p:txBody>
      </p:sp>
      <p:sp>
        <p:nvSpPr>
          <p:cNvPr id="9" name="Označba mesta vsebine 8">
            <a:extLst>
              <a:ext uri="{FF2B5EF4-FFF2-40B4-BE49-F238E27FC236}">
                <a16:creationId xmlns:a16="http://schemas.microsoft.com/office/drawing/2014/main" id="{1BA08227-0509-49A3-A1EF-3ABFF202CD04}"/>
              </a:ext>
            </a:extLst>
          </p:cNvPr>
          <p:cNvSpPr>
            <a:spLocks noGrp="1"/>
          </p:cNvSpPr>
          <p:nvPr>
            <p:ph idx="1"/>
          </p:nvPr>
        </p:nvSpPr>
        <p:spPr>
          <a:xfrm>
            <a:off x="474406" y="1648644"/>
            <a:ext cx="10515600" cy="4351338"/>
          </a:xfrm>
        </p:spPr>
        <p:txBody>
          <a:bodyPr>
            <a:normAutofit fontScale="85000" lnSpcReduction="20000"/>
          </a:bodyPr>
          <a:lstStyle/>
          <a:p>
            <a:pPr marL="0" indent="0">
              <a:buNone/>
            </a:pPr>
            <a:r>
              <a:rPr lang="fr-FR" sz="2600" dirty="0"/>
              <a:t>Horizon Europe (HORIZON) Programme Guide</a:t>
            </a:r>
            <a:r>
              <a:rPr lang="sl-SI" sz="2600" dirty="0"/>
              <a:t> </a:t>
            </a:r>
            <a:r>
              <a:rPr lang="sl-SI" sz="2600" dirty="0">
                <a:hlinkClick r:id="rId3"/>
              </a:rPr>
              <a:t>https://ec.europa.eu/info/funding-tenders/opportunities/docs/2021-2027/horizon/guidance/programme-guide_horizon_en.pdf</a:t>
            </a:r>
            <a:r>
              <a:rPr lang="sl-SI" sz="2600" dirty="0"/>
              <a:t> </a:t>
            </a:r>
            <a:endParaRPr lang="sl-SI" sz="600" dirty="0"/>
          </a:p>
          <a:p>
            <a:pPr marL="0" indent="0">
              <a:buNone/>
            </a:pPr>
            <a:r>
              <a:rPr lang="sl-SI" sz="2600" dirty="0"/>
              <a:t>EU </a:t>
            </a:r>
            <a:r>
              <a:rPr lang="sl-SI" sz="2600" dirty="0" err="1"/>
              <a:t>Grants</a:t>
            </a:r>
            <a:r>
              <a:rPr lang="sl-SI" sz="2600" dirty="0"/>
              <a:t>: AGA – </a:t>
            </a:r>
            <a:r>
              <a:rPr lang="sl-SI" sz="2600" dirty="0" err="1"/>
              <a:t>Annotated</a:t>
            </a:r>
            <a:r>
              <a:rPr lang="sl-SI" sz="2600" dirty="0"/>
              <a:t> Model Grant </a:t>
            </a:r>
            <a:r>
              <a:rPr lang="sl-SI" sz="2600" dirty="0" err="1"/>
              <a:t>Agreement</a:t>
            </a:r>
            <a:r>
              <a:rPr lang="sl-SI" sz="2600" dirty="0"/>
              <a:t> EU </a:t>
            </a:r>
            <a:r>
              <a:rPr lang="sl-SI" sz="2600" dirty="0" err="1"/>
              <a:t>Funding</a:t>
            </a:r>
            <a:r>
              <a:rPr lang="sl-SI" sz="2600" dirty="0"/>
              <a:t> </a:t>
            </a:r>
            <a:r>
              <a:rPr lang="sl-SI" sz="2600" dirty="0" err="1"/>
              <a:t>Programmes</a:t>
            </a:r>
            <a:r>
              <a:rPr lang="sl-SI" sz="2600" dirty="0"/>
              <a:t> 2021-2027 </a:t>
            </a:r>
            <a:r>
              <a:rPr lang="sl-SI" sz="2600" dirty="0">
                <a:hlinkClick r:id="rId4"/>
              </a:rPr>
              <a:t>https://ec.europa.eu/info/funding-tenders/opportunities/docs/2021-2027/common/guidance/aga_en.pdf</a:t>
            </a:r>
            <a:r>
              <a:rPr lang="sl-SI" sz="2600" dirty="0"/>
              <a:t> </a:t>
            </a:r>
          </a:p>
          <a:p>
            <a:pPr marL="0" indent="0">
              <a:buNone/>
            </a:pPr>
            <a:endParaRPr lang="sl-SI" sz="1100" dirty="0"/>
          </a:p>
          <a:p>
            <a:pPr marL="0" indent="0">
              <a:buNone/>
            </a:pPr>
            <a:r>
              <a:rPr lang="en-US" sz="2600" dirty="0"/>
              <a:t>Horizon Europe (HORIZON) Euratom Research and Training </a:t>
            </a:r>
            <a:r>
              <a:rPr lang="en-US" sz="2600" dirty="0" err="1"/>
              <a:t>Programme</a:t>
            </a:r>
            <a:r>
              <a:rPr lang="en-US" sz="2600" dirty="0"/>
              <a:t> (EURATOM) General Model Grant Agreement EIC Accelerator Contract</a:t>
            </a:r>
            <a:r>
              <a:rPr lang="sl-SI" sz="2600" dirty="0"/>
              <a:t> </a:t>
            </a:r>
            <a:r>
              <a:rPr lang="sl-SI" sz="2600" dirty="0">
                <a:hlinkClick r:id="rId5"/>
              </a:rPr>
              <a:t>https://ec.europa.eu/info/funding-tenders/opportunities/docs/2021-2027/common/agr-contr/general-mga_horizon-euratom_en.pdf</a:t>
            </a:r>
            <a:r>
              <a:rPr lang="sl-SI" sz="2600" dirty="0"/>
              <a:t> </a:t>
            </a:r>
          </a:p>
          <a:p>
            <a:pPr marL="0" indent="0">
              <a:buNone/>
            </a:pPr>
            <a:endParaRPr lang="sl-SI" sz="1200" dirty="0"/>
          </a:p>
          <a:p>
            <a:pPr marL="0" indent="0">
              <a:buNone/>
            </a:pPr>
            <a:r>
              <a:rPr lang="en-US" sz="2600" dirty="0"/>
              <a:t>Webinar: How to prepare a successful proposal in Horizon Europe</a:t>
            </a:r>
            <a:r>
              <a:rPr lang="sl-SI" sz="2600" dirty="0"/>
              <a:t> </a:t>
            </a:r>
            <a:r>
              <a:rPr lang="sl-SI" sz="2600" dirty="0">
                <a:hlinkClick r:id="rId6"/>
              </a:rPr>
              <a:t>https://ec.europa.eu/research/participants/docs/h2020-funding-guide/other/event210324.htm</a:t>
            </a:r>
            <a:r>
              <a:rPr lang="sl-SI" sz="2600" dirty="0"/>
              <a:t> </a:t>
            </a:r>
          </a:p>
          <a:p>
            <a:endParaRPr lang="sl-SI" dirty="0"/>
          </a:p>
        </p:txBody>
      </p:sp>
    </p:spTree>
    <p:extLst>
      <p:ext uri="{BB962C8B-B14F-4D97-AF65-F5344CB8AC3E}">
        <p14:creationId xmlns:p14="http://schemas.microsoft.com/office/powerpoint/2010/main" val="3528573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normAutofit/>
          </a:bodyPr>
          <a:lstStyle/>
          <a:p>
            <a:pPr algn="ctr"/>
            <a:r>
              <a:rPr lang="fr-FR" dirty="0">
                <a:solidFill>
                  <a:schemeClr val="bg1"/>
                </a:solidFill>
                <a:latin typeface="Arial" panose="020B0604020202020204" pitchFamily="34" charset="0"/>
                <a:cs typeface="Arial" panose="020B0604020202020204" pitchFamily="34" charset="0"/>
              </a:rPr>
              <a:t>Horizon Europe (HORIZON)</a:t>
            </a:r>
            <a:br>
              <a:rPr lang="fr-FR" dirty="0">
                <a:solidFill>
                  <a:schemeClr val="bg1"/>
                </a:solidFill>
                <a:latin typeface="Arial" panose="020B0604020202020204" pitchFamily="34" charset="0"/>
                <a:cs typeface="Arial" panose="020B0604020202020204" pitchFamily="34" charset="0"/>
              </a:rPr>
            </a:br>
            <a:r>
              <a:rPr lang="fr-FR" dirty="0">
                <a:solidFill>
                  <a:schemeClr val="bg1"/>
                </a:solidFill>
                <a:latin typeface="Arial" panose="020B0604020202020204" pitchFamily="34" charset="0"/>
                <a:cs typeface="Arial" panose="020B0604020202020204" pitchFamily="34" charset="0"/>
              </a:rPr>
              <a:t>Programme Guide</a:t>
            </a:r>
            <a:r>
              <a:rPr lang="sl-SI" dirty="0">
                <a:solidFill>
                  <a:schemeClr val="bg1"/>
                </a:solidFill>
                <a:latin typeface="Arial" panose="020B0604020202020204" pitchFamily="34" charset="0"/>
                <a:cs typeface="Arial" panose="020B0604020202020204" pitchFamily="34" charset="0"/>
              </a:rPr>
              <a:t>, str. 44</a:t>
            </a:r>
          </a:p>
        </p:txBody>
      </p:sp>
      <p:pic>
        <p:nvPicPr>
          <p:cNvPr id="3" name="Označba mesta vsebine 2">
            <a:extLst>
              <a:ext uri="{FF2B5EF4-FFF2-40B4-BE49-F238E27FC236}">
                <a16:creationId xmlns:a16="http://schemas.microsoft.com/office/drawing/2014/main" id="{669ABC71-DFA3-4B4B-ABD2-1FD88A981B1A}"/>
              </a:ext>
            </a:extLst>
          </p:cNvPr>
          <p:cNvPicPr>
            <a:picLocks noGrp="1" noChangeAspect="1"/>
          </p:cNvPicPr>
          <p:nvPr>
            <p:ph idx="1"/>
          </p:nvPr>
        </p:nvPicPr>
        <p:blipFill>
          <a:blip r:embed="rId3"/>
          <a:stretch>
            <a:fillRect/>
          </a:stretch>
        </p:blipFill>
        <p:spPr>
          <a:xfrm>
            <a:off x="339295" y="1721568"/>
            <a:ext cx="3328137" cy="3414864"/>
          </a:xfrm>
          <a:prstGeom prst="rect">
            <a:avLst/>
          </a:prstGeom>
        </p:spPr>
      </p:pic>
      <p:pic>
        <p:nvPicPr>
          <p:cNvPr id="5" name="Slika 4">
            <a:extLst>
              <a:ext uri="{FF2B5EF4-FFF2-40B4-BE49-F238E27FC236}">
                <a16:creationId xmlns:a16="http://schemas.microsoft.com/office/drawing/2014/main" id="{B6C74A87-3B0D-4D98-877C-13D535075C86}"/>
              </a:ext>
            </a:extLst>
          </p:cNvPr>
          <p:cNvPicPr>
            <a:picLocks noChangeAspect="1"/>
          </p:cNvPicPr>
          <p:nvPr/>
        </p:nvPicPr>
        <p:blipFill>
          <a:blip r:embed="rId4"/>
          <a:stretch>
            <a:fillRect/>
          </a:stretch>
        </p:blipFill>
        <p:spPr>
          <a:xfrm>
            <a:off x="4237702" y="1700998"/>
            <a:ext cx="3097163" cy="3897552"/>
          </a:xfrm>
          <a:prstGeom prst="rect">
            <a:avLst/>
          </a:prstGeom>
        </p:spPr>
      </p:pic>
      <p:sp>
        <p:nvSpPr>
          <p:cNvPr id="6" name="Pravokotnik 5">
            <a:extLst>
              <a:ext uri="{FF2B5EF4-FFF2-40B4-BE49-F238E27FC236}">
                <a16:creationId xmlns:a16="http://schemas.microsoft.com/office/drawing/2014/main" id="{9DB662EE-3384-4B10-9034-F4259B798FA2}"/>
              </a:ext>
            </a:extLst>
          </p:cNvPr>
          <p:cNvSpPr/>
          <p:nvPr/>
        </p:nvSpPr>
        <p:spPr>
          <a:xfrm>
            <a:off x="339295" y="5846133"/>
            <a:ext cx="9753601" cy="646331"/>
          </a:xfrm>
          <a:prstGeom prst="rect">
            <a:avLst/>
          </a:prstGeom>
        </p:spPr>
        <p:txBody>
          <a:bodyPr wrap="square">
            <a:spAutoFit/>
          </a:bodyPr>
          <a:lstStyle/>
          <a:p>
            <a:r>
              <a:rPr lang="fr-FR" dirty="0"/>
              <a:t>Horizon Europe (HORIZON) Programme Guide</a:t>
            </a:r>
            <a:r>
              <a:rPr lang="sl-SI" dirty="0"/>
              <a:t> </a:t>
            </a:r>
            <a:r>
              <a:rPr lang="sl-SI" dirty="0">
                <a:hlinkClick r:id="rId5"/>
              </a:rPr>
              <a:t>https://ec.europa.eu/info/funding-tenders/opportunities/docs/2021-2027/horizon/guidance/programme-guide_horizon_en.pdf</a:t>
            </a:r>
            <a:r>
              <a:rPr lang="sl-SI" dirty="0"/>
              <a:t> </a:t>
            </a:r>
            <a:endParaRPr lang="sl-SI" sz="300" dirty="0"/>
          </a:p>
        </p:txBody>
      </p:sp>
      <p:pic>
        <p:nvPicPr>
          <p:cNvPr id="7" name="Slika 6">
            <a:extLst>
              <a:ext uri="{FF2B5EF4-FFF2-40B4-BE49-F238E27FC236}">
                <a16:creationId xmlns:a16="http://schemas.microsoft.com/office/drawing/2014/main" id="{0751B4C7-BD29-4BDC-872D-28E64D97BC6A}"/>
              </a:ext>
            </a:extLst>
          </p:cNvPr>
          <p:cNvPicPr>
            <a:picLocks noChangeAspect="1"/>
          </p:cNvPicPr>
          <p:nvPr/>
        </p:nvPicPr>
        <p:blipFill>
          <a:blip r:embed="rId6"/>
          <a:stretch>
            <a:fillRect/>
          </a:stretch>
        </p:blipFill>
        <p:spPr>
          <a:xfrm>
            <a:off x="7334865" y="1662157"/>
            <a:ext cx="3245720" cy="1766843"/>
          </a:xfrm>
          <a:prstGeom prst="rect">
            <a:avLst/>
          </a:prstGeom>
        </p:spPr>
      </p:pic>
    </p:spTree>
    <p:extLst>
      <p:ext uri="{BB962C8B-B14F-4D97-AF65-F5344CB8AC3E}">
        <p14:creationId xmlns:p14="http://schemas.microsoft.com/office/powerpoint/2010/main" val="3827002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sl-SI" dirty="0">
                <a:solidFill>
                  <a:schemeClr val="bg1"/>
                </a:solidFill>
                <a:latin typeface="Arial" panose="020B0604020202020204" pitchFamily="34" charset="0"/>
                <a:cs typeface="Arial" panose="020B0604020202020204" pitchFamily="34" charset="0"/>
              </a:rPr>
              <a:t>Življenjski cikel raziskovalnih podatkov</a:t>
            </a:r>
          </a:p>
        </p:txBody>
      </p:sp>
      <p:sp>
        <p:nvSpPr>
          <p:cNvPr id="9" name="Označba mesta vsebine 8">
            <a:extLst>
              <a:ext uri="{FF2B5EF4-FFF2-40B4-BE49-F238E27FC236}">
                <a16:creationId xmlns:a16="http://schemas.microsoft.com/office/drawing/2014/main" id="{1BA08227-0509-49A3-A1EF-3ABFF202CD04}"/>
              </a:ext>
            </a:extLst>
          </p:cNvPr>
          <p:cNvSpPr>
            <a:spLocks noGrp="1"/>
          </p:cNvSpPr>
          <p:nvPr>
            <p:ph idx="1"/>
          </p:nvPr>
        </p:nvSpPr>
        <p:spPr/>
        <p:txBody>
          <a:bodyPr/>
          <a:lstStyle/>
          <a:p>
            <a:endParaRPr lang="sl-SI"/>
          </a:p>
        </p:txBody>
      </p:sp>
      <p:pic>
        <p:nvPicPr>
          <p:cNvPr id="10" name="Slika 9">
            <a:extLst>
              <a:ext uri="{FF2B5EF4-FFF2-40B4-BE49-F238E27FC236}">
                <a16:creationId xmlns:a16="http://schemas.microsoft.com/office/drawing/2014/main" id="{7576A188-B61D-4C6C-AC27-CB97F8CED0E9}"/>
              </a:ext>
            </a:extLst>
          </p:cNvPr>
          <p:cNvPicPr>
            <a:picLocks noChangeAspect="1"/>
          </p:cNvPicPr>
          <p:nvPr/>
        </p:nvPicPr>
        <p:blipFill>
          <a:blip r:embed="rId3"/>
          <a:stretch>
            <a:fillRect/>
          </a:stretch>
        </p:blipFill>
        <p:spPr>
          <a:xfrm>
            <a:off x="476250" y="1655045"/>
            <a:ext cx="11239500" cy="4924425"/>
          </a:xfrm>
          <a:prstGeom prst="rect">
            <a:avLst/>
          </a:prstGeom>
        </p:spPr>
      </p:pic>
      <p:sp>
        <p:nvSpPr>
          <p:cNvPr id="11" name="PoljeZBesedilom 10">
            <a:extLst>
              <a:ext uri="{FF2B5EF4-FFF2-40B4-BE49-F238E27FC236}">
                <a16:creationId xmlns:a16="http://schemas.microsoft.com/office/drawing/2014/main" id="{E6055A96-8F33-4E8C-B551-572A9D2BA57B}"/>
              </a:ext>
            </a:extLst>
          </p:cNvPr>
          <p:cNvSpPr txBox="1"/>
          <p:nvPr/>
        </p:nvSpPr>
        <p:spPr>
          <a:xfrm>
            <a:off x="476250" y="5202955"/>
            <a:ext cx="3328834" cy="1323439"/>
          </a:xfrm>
          <a:prstGeom prst="rect">
            <a:avLst/>
          </a:prstGeom>
          <a:solidFill>
            <a:schemeClr val="bg1"/>
          </a:solidFill>
        </p:spPr>
        <p:txBody>
          <a:bodyPr wrap="square" rtlCol="0">
            <a:spAutoFit/>
          </a:bodyPr>
          <a:lstStyle/>
          <a:p>
            <a:r>
              <a:rPr lang="sl-SI" sz="1600" dirty="0"/>
              <a:t>Arhiv družboslovnih podatkov. 2017. </a:t>
            </a:r>
            <a:r>
              <a:rPr lang="sl-SI" sz="1600" i="1" dirty="0"/>
              <a:t>I. Iskanje in načrtovanje</a:t>
            </a:r>
            <a:r>
              <a:rPr lang="sl-SI" sz="1600" dirty="0"/>
              <a:t>. </a:t>
            </a:r>
            <a:r>
              <a:rPr lang="sl-SI" sz="1600" dirty="0" err="1"/>
              <a:t>Dostopano</a:t>
            </a:r>
            <a:r>
              <a:rPr lang="sl-SI" sz="1600" dirty="0"/>
              <a:t> prek: </a:t>
            </a:r>
            <a:r>
              <a:rPr lang="sl-SI" sz="1600" dirty="0">
                <a:hlinkClick r:id="rId4"/>
              </a:rPr>
              <a:t>http://adp.fdv.uni-lj.si/usposobi/ZKG/nacrtovanje/</a:t>
            </a:r>
            <a:r>
              <a:rPr lang="sl-SI" sz="1600" dirty="0"/>
              <a:t> (7.4.2022). </a:t>
            </a:r>
          </a:p>
        </p:txBody>
      </p:sp>
    </p:spTree>
    <p:extLst>
      <p:ext uri="{BB962C8B-B14F-4D97-AF65-F5344CB8AC3E}">
        <p14:creationId xmlns:p14="http://schemas.microsoft.com/office/powerpoint/2010/main" val="3064080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sl-SI" dirty="0">
                <a:solidFill>
                  <a:schemeClr val="bg1"/>
                </a:solidFill>
                <a:latin typeface="Arial" panose="020B0604020202020204" pitchFamily="34" charset="0"/>
                <a:cs typeface="Arial" panose="020B0604020202020204" pitchFamily="34" charset="0"/>
              </a:rPr>
              <a:t>Načrt ravnanja z raziskovalnimi podatki 1</a:t>
            </a: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41558" y="1682225"/>
            <a:ext cx="11262761" cy="4811881"/>
          </a:xfrm>
        </p:spPr>
        <p:txBody>
          <a:bodyPr>
            <a:noAutofit/>
          </a:bodyPr>
          <a:lstStyle/>
          <a:p>
            <a:pPr marL="0" indent="0">
              <a:buNone/>
            </a:pPr>
            <a:r>
              <a:rPr lang="sl-SI" dirty="0"/>
              <a:t>Pomen vnaprejšnjega načrtovanja </a:t>
            </a:r>
            <a:r>
              <a:rPr lang="sl-SI" b="1" u="sng" dirty="0"/>
              <a:t>odgovornega </a:t>
            </a:r>
            <a:r>
              <a:rPr lang="sl-SI" dirty="0"/>
              <a:t>ravnanja z raziskovalnimi podatki (</a:t>
            </a:r>
            <a:r>
              <a:rPr lang="sl-SI" dirty="0" err="1"/>
              <a:t>Research</a:t>
            </a:r>
            <a:r>
              <a:rPr lang="sl-SI" dirty="0"/>
              <a:t> Data Management, RDM):</a:t>
            </a:r>
          </a:p>
          <a:p>
            <a:pPr lvl="1">
              <a:buFontTx/>
              <a:buChar char="-"/>
            </a:pPr>
            <a:r>
              <a:rPr lang="sl-SI" dirty="0"/>
              <a:t>večja učinkovitost in enostavnejša izvedba raziskave,</a:t>
            </a:r>
          </a:p>
          <a:p>
            <a:pPr lvl="1">
              <a:buFontTx/>
              <a:buChar char="-"/>
            </a:pPr>
            <a:r>
              <a:rPr lang="sl-SI" dirty="0"/>
              <a:t>zagotavljanje pogojev za deljenje podatkov po načelih FAIR in za ponovno uporabo.</a:t>
            </a:r>
          </a:p>
          <a:p>
            <a:pPr marL="0" indent="0">
              <a:buNone/>
            </a:pPr>
            <a:endParaRPr lang="sl-SI" sz="2400" dirty="0"/>
          </a:p>
          <a:p>
            <a:pPr marL="0" indent="0">
              <a:buNone/>
            </a:pPr>
            <a:r>
              <a:rPr lang="sl-SI" dirty="0"/>
              <a:t>Načrt ravnanja z raziskovalnimi podatki (Data Management Plan, DMP) je formalen dokument, ki določa, kako bomo s podatki ravnali med raziskavo in po njenem zaključku.</a:t>
            </a:r>
          </a:p>
          <a:p>
            <a:pPr marL="0" indent="0">
              <a:buNone/>
            </a:pPr>
            <a:endParaRPr lang="sl-SI" sz="1800" dirty="0"/>
          </a:p>
          <a:p>
            <a:pPr marL="0" indent="0">
              <a:buNone/>
            </a:pPr>
            <a:r>
              <a:rPr lang="sl-SI" dirty="0"/>
              <a:t>Kako optimalno pripraviti DMP? </a:t>
            </a:r>
          </a:p>
          <a:p>
            <a:pPr marL="0" indent="0">
              <a:buNone/>
            </a:pPr>
            <a:endParaRPr lang="sl-SI" sz="2400" dirty="0"/>
          </a:p>
        </p:txBody>
      </p:sp>
    </p:spTree>
    <p:extLst>
      <p:ext uri="{BB962C8B-B14F-4D97-AF65-F5344CB8AC3E}">
        <p14:creationId xmlns:p14="http://schemas.microsoft.com/office/powerpoint/2010/main" val="1610395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sl-SI" dirty="0">
                <a:solidFill>
                  <a:schemeClr val="bg1"/>
                </a:solidFill>
                <a:latin typeface="Arial" panose="020B0604020202020204" pitchFamily="34" charset="0"/>
                <a:cs typeface="Arial" panose="020B0604020202020204" pitchFamily="34" charset="0"/>
              </a:rPr>
              <a:t>Načrt ravnanja z raziskovalnimi podatki 2</a:t>
            </a:r>
          </a:p>
        </p:txBody>
      </p:sp>
      <p:sp>
        <p:nvSpPr>
          <p:cNvPr id="4" name="Označba mesta vsebine 3">
            <a:extLst>
              <a:ext uri="{FF2B5EF4-FFF2-40B4-BE49-F238E27FC236}">
                <a16:creationId xmlns:a16="http://schemas.microsoft.com/office/drawing/2014/main" id="{B96E4D23-CBA5-4CE5-953F-3803E485F823}"/>
              </a:ext>
            </a:extLst>
          </p:cNvPr>
          <p:cNvSpPr>
            <a:spLocks noGrp="1"/>
          </p:cNvSpPr>
          <p:nvPr>
            <p:ph idx="1"/>
          </p:nvPr>
        </p:nvSpPr>
        <p:spPr>
          <a:xfrm>
            <a:off x="838200" y="1592360"/>
            <a:ext cx="10515600" cy="4351338"/>
          </a:xfrm>
        </p:spPr>
        <p:txBody>
          <a:bodyPr>
            <a:normAutofit/>
          </a:bodyPr>
          <a:lstStyle/>
          <a:p>
            <a:pPr marL="0" indent="0">
              <a:buNone/>
            </a:pPr>
            <a:r>
              <a:rPr lang="sl-SI" sz="2400" dirty="0"/>
              <a:t>DMP od začetka raziskave opisuje vse vidike življenjskega cikla podatkov (načrtovanje ravnanja; zbiranje in ustvarjanje; obdelava in analiza; arhiviranje, objava in deljenje, trajna hramba, drugi vidiki) med raziskavo in po njej.</a:t>
            </a:r>
          </a:p>
          <a:p>
            <a:pPr marL="0" indent="0">
              <a:buNone/>
            </a:pPr>
            <a:endParaRPr lang="sl-SI" sz="100" dirty="0"/>
          </a:p>
          <a:p>
            <a:pPr marL="0" indent="0">
              <a:buNone/>
            </a:pPr>
            <a:r>
              <a:rPr lang="sl-SI" sz="2400" dirty="0"/>
              <a:t>DMP je del metodologije raziskave, saj je dobro upravljanje s podatki podlaga za učinkovitejše delo, prihrani čas, prispeva k varovanju informacij ter povečuje vrednost podatkov. </a:t>
            </a:r>
          </a:p>
          <a:p>
            <a:pPr marL="0" indent="0">
              <a:buNone/>
            </a:pPr>
            <a:endParaRPr lang="sl-SI" sz="100" dirty="0"/>
          </a:p>
          <a:p>
            <a:pPr marL="0" indent="0">
              <a:buNone/>
            </a:pPr>
            <a:r>
              <a:rPr lang="en-US" sz="2400" dirty="0"/>
              <a:t>DMP </a:t>
            </a:r>
            <a:r>
              <a:rPr lang="sl-SI" sz="2400" dirty="0"/>
              <a:t>je živ dokument, ki se  vzporedno s potekom raziskave ažurira in dopolnjuje. Spremembe se lahko nanašajo na novo ustvarjene podatke ali na spremembe prvotno načrtovanih ukrepov.  </a:t>
            </a:r>
          </a:p>
        </p:txBody>
      </p:sp>
      <p:sp>
        <p:nvSpPr>
          <p:cNvPr id="6" name="PoljeZBesedilom 5">
            <a:extLst>
              <a:ext uri="{FF2B5EF4-FFF2-40B4-BE49-F238E27FC236}">
                <a16:creationId xmlns:a16="http://schemas.microsoft.com/office/drawing/2014/main" id="{D2686DD2-49DB-4F27-85E0-9541318311D5}"/>
              </a:ext>
            </a:extLst>
          </p:cNvPr>
          <p:cNvSpPr txBox="1"/>
          <p:nvPr/>
        </p:nvSpPr>
        <p:spPr>
          <a:xfrm>
            <a:off x="517443" y="5482033"/>
            <a:ext cx="11343723" cy="923330"/>
          </a:xfrm>
          <a:prstGeom prst="rect">
            <a:avLst/>
          </a:prstGeom>
          <a:solidFill>
            <a:schemeClr val="accent4">
              <a:lumMod val="20000"/>
              <a:lumOff val="80000"/>
            </a:schemeClr>
          </a:solidFill>
          <a:ln>
            <a:solidFill>
              <a:schemeClr val="tx1"/>
            </a:solidFill>
          </a:ln>
        </p:spPr>
        <p:txBody>
          <a:bodyPr wrap="square" rtlCol="0">
            <a:spAutoFit/>
          </a:bodyPr>
          <a:lstStyle/>
          <a:p>
            <a:r>
              <a:rPr lang="sl-SI" dirty="0"/>
              <a:t>Dobre prakse DMP predstavljajo odprtost in možnost uporabe ter objavo na ustreznih platformah, kot je npr. RIO (</a:t>
            </a:r>
            <a:r>
              <a:rPr lang="sl-SI" dirty="0">
                <a:hlinkClick r:id="rId3"/>
              </a:rPr>
              <a:t>https://riojournal.com/</a:t>
            </a:r>
            <a:r>
              <a:rPr lang="sl-SI" dirty="0"/>
              <a:t>) ali v </a:t>
            </a:r>
            <a:r>
              <a:rPr lang="sl-SI" dirty="0" err="1"/>
              <a:t>repozitorijih</a:t>
            </a:r>
            <a:r>
              <a:rPr lang="sl-SI" dirty="0"/>
              <a:t> za objave DMP, kot je na primer DMP </a:t>
            </a:r>
            <a:r>
              <a:rPr lang="sl-SI" dirty="0" err="1"/>
              <a:t>Online</a:t>
            </a:r>
            <a:r>
              <a:rPr lang="sl-SI" dirty="0"/>
              <a:t> (</a:t>
            </a:r>
            <a:r>
              <a:rPr lang="sl-SI" dirty="0">
                <a:hlinkClick r:id="rId4"/>
              </a:rPr>
              <a:t>https://dmponline.dcc.ac.uk/</a:t>
            </a:r>
            <a:r>
              <a:rPr lang="sl-SI" dirty="0"/>
              <a:t>). Na obeh platformah najdete veliko primerov dobrih praks DMP.  </a:t>
            </a:r>
          </a:p>
        </p:txBody>
      </p:sp>
    </p:spTree>
    <p:extLst>
      <p:ext uri="{BB962C8B-B14F-4D97-AF65-F5344CB8AC3E}">
        <p14:creationId xmlns:p14="http://schemas.microsoft.com/office/powerpoint/2010/main" val="3809203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sl-SI" dirty="0">
                <a:solidFill>
                  <a:schemeClr val="bg1"/>
                </a:solidFill>
                <a:latin typeface="Arial" panose="020B0604020202020204" pitchFamily="34" charset="0"/>
                <a:cs typeface="Arial" panose="020B0604020202020204" pitchFamily="34" charset="0"/>
              </a:rPr>
              <a:t>Načrt ravnanja z raziskovalnimi podatki 3</a:t>
            </a:r>
          </a:p>
        </p:txBody>
      </p:sp>
      <p:sp>
        <p:nvSpPr>
          <p:cNvPr id="4" name="Označba mesta vsebine 3">
            <a:extLst>
              <a:ext uri="{FF2B5EF4-FFF2-40B4-BE49-F238E27FC236}">
                <a16:creationId xmlns:a16="http://schemas.microsoft.com/office/drawing/2014/main" id="{B96E4D23-CBA5-4CE5-953F-3803E485F823}"/>
              </a:ext>
            </a:extLst>
          </p:cNvPr>
          <p:cNvSpPr>
            <a:spLocks noGrp="1"/>
          </p:cNvSpPr>
          <p:nvPr>
            <p:ph idx="1"/>
          </p:nvPr>
        </p:nvSpPr>
        <p:spPr>
          <a:xfrm>
            <a:off x="838200" y="1592360"/>
            <a:ext cx="10515600" cy="4351338"/>
          </a:xfrm>
        </p:spPr>
        <p:txBody>
          <a:bodyPr>
            <a:normAutofit/>
          </a:bodyPr>
          <a:lstStyle/>
          <a:p>
            <a:pPr marL="0" indent="0">
              <a:buNone/>
            </a:pPr>
            <a:r>
              <a:rPr lang="sl-SI" dirty="0"/>
              <a:t>Arhiv</a:t>
            </a:r>
            <a:endParaRPr lang="sl-SI" sz="2400" dirty="0"/>
          </a:p>
        </p:txBody>
      </p:sp>
      <p:pic>
        <p:nvPicPr>
          <p:cNvPr id="3" name="Slika 2">
            <a:extLst>
              <a:ext uri="{FF2B5EF4-FFF2-40B4-BE49-F238E27FC236}">
                <a16:creationId xmlns:a16="http://schemas.microsoft.com/office/drawing/2014/main" id="{888C9A46-CEBA-489A-9722-F4B41C6BE664}"/>
              </a:ext>
            </a:extLst>
          </p:cNvPr>
          <p:cNvPicPr>
            <a:picLocks noChangeAspect="1"/>
          </p:cNvPicPr>
          <p:nvPr/>
        </p:nvPicPr>
        <p:blipFill>
          <a:blip r:embed="rId3"/>
          <a:stretch>
            <a:fillRect/>
          </a:stretch>
        </p:blipFill>
        <p:spPr>
          <a:xfrm>
            <a:off x="720213" y="1522888"/>
            <a:ext cx="3330677" cy="4295386"/>
          </a:xfrm>
          <a:prstGeom prst="rect">
            <a:avLst/>
          </a:prstGeom>
        </p:spPr>
      </p:pic>
      <p:sp>
        <p:nvSpPr>
          <p:cNvPr id="5" name="Pravokotnik 4">
            <a:extLst>
              <a:ext uri="{FF2B5EF4-FFF2-40B4-BE49-F238E27FC236}">
                <a16:creationId xmlns:a16="http://schemas.microsoft.com/office/drawing/2014/main" id="{654ACEFB-1EC8-4AF9-B4CF-60D1A2790033}"/>
              </a:ext>
            </a:extLst>
          </p:cNvPr>
          <p:cNvSpPr/>
          <p:nvPr/>
        </p:nvSpPr>
        <p:spPr>
          <a:xfrm>
            <a:off x="452283" y="6001561"/>
            <a:ext cx="11493911" cy="646331"/>
          </a:xfrm>
          <a:prstGeom prst="rect">
            <a:avLst/>
          </a:prstGeom>
        </p:spPr>
        <p:txBody>
          <a:bodyPr wrap="square">
            <a:spAutoFit/>
          </a:bodyPr>
          <a:lstStyle/>
          <a:p>
            <a:pPr algn="ctr"/>
            <a:r>
              <a:rPr lang="sl-SI" b="0" i="0" dirty="0">
                <a:solidFill>
                  <a:srgbClr val="333333"/>
                </a:solidFill>
                <a:effectLst/>
              </a:rPr>
              <a:t>Arhiv družboslovnih podatkov. 2017. </a:t>
            </a:r>
            <a:r>
              <a:rPr lang="sl-SI" b="0" i="1" dirty="0">
                <a:solidFill>
                  <a:srgbClr val="333333"/>
                </a:solidFill>
                <a:effectLst/>
              </a:rPr>
              <a:t>I. Iskanje in načrtovanje</a:t>
            </a:r>
            <a:r>
              <a:rPr lang="sl-SI" b="0" i="0" dirty="0">
                <a:solidFill>
                  <a:srgbClr val="333333"/>
                </a:solidFill>
                <a:effectLst/>
              </a:rPr>
              <a:t>. </a:t>
            </a:r>
            <a:r>
              <a:rPr lang="sl-SI" b="0" i="0" dirty="0" err="1">
                <a:solidFill>
                  <a:srgbClr val="333333"/>
                </a:solidFill>
                <a:effectLst/>
              </a:rPr>
              <a:t>Dostopano</a:t>
            </a:r>
            <a:r>
              <a:rPr lang="sl-SI" b="0" i="0" dirty="0">
                <a:solidFill>
                  <a:srgbClr val="333333"/>
                </a:solidFill>
                <a:effectLst/>
              </a:rPr>
              <a:t> prek: </a:t>
            </a:r>
            <a:r>
              <a:rPr lang="sl-SI" b="0" i="0" dirty="0">
                <a:solidFill>
                  <a:srgbClr val="333333"/>
                </a:solidFill>
                <a:effectLst/>
                <a:hlinkClick r:id="rId4"/>
              </a:rPr>
              <a:t>http://adp.fdv.uni-lj.si/usposobi/ZKG/nacrtovanje/</a:t>
            </a:r>
            <a:r>
              <a:rPr lang="sl-SI" b="0" i="0" dirty="0">
                <a:solidFill>
                  <a:srgbClr val="333333"/>
                </a:solidFill>
                <a:effectLst/>
              </a:rPr>
              <a:t>  (7. 4. 2022).</a:t>
            </a:r>
            <a:endParaRPr lang="sl-SI" dirty="0"/>
          </a:p>
        </p:txBody>
      </p:sp>
      <p:pic>
        <p:nvPicPr>
          <p:cNvPr id="7" name="Slika 6">
            <a:extLst>
              <a:ext uri="{FF2B5EF4-FFF2-40B4-BE49-F238E27FC236}">
                <a16:creationId xmlns:a16="http://schemas.microsoft.com/office/drawing/2014/main" id="{5BADF8C1-6BEA-4375-B047-81483C911A29}"/>
              </a:ext>
            </a:extLst>
          </p:cNvPr>
          <p:cNvPicPr>
            <a:picLocks noChangeAspect="1"/>
          </p:cNvPicPr>
          <p:nvPr/>
        </p:nvPicPr>
        <p:blipFill>
          <a:blip r:embed="rId5"/>
          <a:stretch>
            <a:fillRect/>
          </a:stretch>
        </p:blipFill>
        <p:spPr>
          <a:xfrm>
            <a:off x="4050890" y="1720502"/>
            <a:ext cx="2924768" cy="4132508"/>
          </a:xfrm>
          <a:prstGeom prst="rect">
            <a:avLst/>
          </a:prstGeom>
        </p:spPr>
      </p:pic>
      <p:pic>
        <p:nvPicPr>
          <p:cNvPr id="8" name="Slika 7">
            <a:extLst>
              <a:ext uri="{FF2B5EF4-FFF2-40B4-BE49-F238E27FC236}">
                <a16:creationId xmlns:a16="http://schemas.microsoft.com/office/drawing/2014/main" id="{E3B3A468-22F3-4E15-8655-64B0DF6A5905}"/>
              </a:ext>
            </a:extLst>
          </p:cNvPr>
          <p:cNvPicPr>
            <a:picLocks noChangeAspect="1"/>
          </p:cNvPicPr>
          <p:nvPr/>
        </p:nvPicPr>
        <p:blipFill>
          <a:blip r:embed="rId6"/>
          <a:stretch>
            <a:fillRect/>
          </a:stretch>
        </p:blipFill>
        <p:spPr>
          <a:xfrm>
            <a:off x="7684710" y="1720502"/>
            <a:ext cx="2960037" cy="4014764"/>
          </a:xfrm>
          <a:prstGeom prst="rect">
            <a:avLst/>
          </a:prstGeom>
        </p:spPr>
      </p:pic>
    </p:spTree>
    <p:extLst>
      <p:ext uri="{BB962C8B-B14F-4D97-AF65-F5344CB8AC3E}">
        <p14:creationId xmlns:p14="http://schemas.microsoft.com/office/powerpoint/2010/main" val="2119314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sl-SI" dirty="0">
                <a:solidFill>
                  <a:schemeClr val="bg1"/>
                </a:solidFill>
                <a:latin typeface="Arial" panose="020B0604020202020204" pitchFamily="34" charset="0"/>
                <a:cs typeface="Arial" panose="020B0604020202020204" pitchFamily="34" charset="0"/>
              </a:rPr>
              <a:t>Načrt ravnanja z raziskovalnimi podatki 4</a:t>
            </a:r>
          </a:p>
        </p:txBody>
      </p:sp>
      <p:pic>
        <p:nvPicPr>
          <p:cNvPr id="6" name="Označba mesta vsebine 5">
            <a:extLst>
              <a:ext uri="{FF2B5EF4-FFF2-40B4-BE49-F238E27FC236}">
                <a16:creationId xmlns:a16="http://schemas.microsoft.com/office/drawing/2014/main" id="{1D930449-A0DA-4A43-9B2F-A51A2BDE6C9B}"/>
              </a:ext>
            </a:extLst>
          </p:cNvPr>
          <p:cNvPicPr>
            <a:picLocks noGrp="1" noChangeAspect="1"/>
          </p:cNvPicPr>
          <p:nvPr>
            <p:ph idx="1"/>
          </p:nvPr>
        </p:nvPicPr>
        <p:blipFill>
          <a:blip r:embed="rId3"/>
          <a:stretch>
            <a:fillRect/>
          </a:stretch>
        </p:blipFill>
        <p:spPr>
          <a:xfrm>
            <a:off x="452283" y="1858297"/>
            <a:ext cx="5658869" cy="3631987"/>
          </a:xfrm>
          <a:prstGeom prst="rect">
            <a:avLst/>
          </a:prstGeom>
        </p:spPr>
      </p:pic>
      <p:sp>
        <p:nvSpPr>
          <p:cNvPr id="5" name="Pravokotnik 4">
            <a:extLst>
              <a:ext uri="{FF2B5EF4-FFF2-40B4-BE49-F238E27FC236}">
                <a16:creationId xmlns:a16="http://schemas.microsoft.com/office/drawing/2014/main" id="{654ACEFB-1EC8-4AF9-B4CF-60D1A2790033}"/>
              </a:ext>
            </a:extLst>
          </p:cNvPr>
          <p:cNvSpPr/>
          <p:nvPr/>
        </p:nvSpPr>
        <p:spPr>
          <a:xfrm>
            <a:off x="452283" y="6001561"/>
            <a:ext cx="11493911" cy="369332"/>
          </a:xfrm>
          <a:prstGeom prst="rect">
            <a:avLst/>
          </a:prstGeom>
        </p:spPr>
        <p:txBody>
          <a:bodyPr wrap="square">
            <a:spAutoFit/>
          </a:bodyPr>
          <a:lstStyle/>
          <a:p>
            <a:pPr algn="ctr"/>
            <a:r>
              <a:rPr lang="sl-SI" b="0" i="0" dirty="0" err="1">
                <a:solidFill>
                  <a:srgbClr val="333333"/>
                </a:solidFill>
                <a:effectLst/>
              </a:rPr>
              <a:t>Otvorena</a:t>
            </a:r>
            <a:r>
              <a:rPr lang="sl-SI" b="0" i="0" dirty="0">
                <a:solidFill>
                  <a:srgbClr val="333333"/>
                </a:solidFill>
                <a:effectLst/>
              </a:rPr>
              <a:t> znanost. 2022. </a:t>
            </a:r>
            <a:r>
              <a:rPr lang="sl-SI" b="0" i="0" dirty="0" err="1">
                <a:solidFill>
                  <a:srgbClr val="333333"/>
                </a:solidFill>
                <a:effectLst/>
              </a:rPr>
              <a:t>Dostopano</a:t>
            </a:r>
            <a:r>
              <a:rPr lang="sl-SI" b="0" i="0" dirty="0">
                <a:solidFill>
                  <a:srgbClr val="333333"/>
                </a:solidFill>
                <a:effectLst/>
              </a:rPr>
              <a:t> prek: </a:t>
            </a:r>
            <a:r>
              <a:rPr lang="sl-SI" b="0" i="0" dirty="0">
                <a:solidFill>
                  <a:srgbClr val="333333"/>
                </a:solidFill>
                <a:effectLst/>
                <a:hlinkClick r:id="rId4"/>
              </a:rPr>
              <a:t>https://hrzz.hr/wp-content/uploads/PUIP_s-primjerima.pdf</a:t>
            </a:r>
            <a:r>
              <a:rPr lang="sl-SI" b="0" i="0" dirty="0">
                <a:solidFill>
                  <a:srgbClr val="333333"/>
                </a:solidFill>
                <a:effectLst/>
              </a:rPr>
              <a:t>  (7. 4. 2022).</a:t>
            </a:r>
            <a:endParaRPr lang="sl-SI" dirty="0"/>
          </a:p>
        </p:txBody>
      </p:sp>
      <p:pic>
        <p:nvPicPr>
          <p:cNvPr id="9" name="Slika 8">
            <a:extLst>
              <a:ext uri="{FF2B5EF4-FFF2-40B4-BE49-F238E27FC236}">
                <a16:creationId xmlns:a16="http://schemas.microsoft.com/office/drawing/2014/main" id="{4439308B-9CDC-4068-8F0A-7AB16CCB0B24}"/>
              </a:ext>
            </a:extLst>
          </p:cNvPr>
          <p:cNvPicPr>
            <a:picLocks noChangeAspect="1"/>
          </p:cNvPicPr>
          <p:nvPr/>
        </p:nvPicPr>
        <p:blipFill>
          <a:blip r:embed="rId5"/>
          <a:stretch>
            <a:fillRect/>
          </a:stretch>
        </p:blipFill>
        <p:spPr>
          <a:xfrm>
            <a:off x="6199238" y="2172930"/>
            <a:ext cx="5285920" cy="3216538"/>
          </a:xfrm>
          <a:prstGeom prst="rect">
            <a:avLst/>
          </a:prstGeom>
        </p:spPr>
      </p:pic>
    </p:spTree>
    <p:extLst>
      <p:ext uri="{BB962C8B-B14F-4D97-AF65-F5344CB8AC3E}">
        <p14:creationId xmlns:p14="http://schemas.microsoft.com/office/powerpoint/2010/main" val="3212261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sl-SI" dirty="0">
                <a:solidFill>
                  <a:schemeClr val="bg1"/>
                </a:solidFill>
                <a:latin typeface="Arial" panose="020B0604020202020204" pitchFamily="34" charset="0"/>
                <a:cs typeface="Arial" panose="020B0604020202020204" pitchFamily="34" charset="0"/>
              </a:rPr>
              <a:t>Nujni vsebinski deli DMP 1</a:t>
            </a: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41558" y="1682225"/>
            <a:ext cx="11262761" cy="4811881"/>
          </a:xfrm>
        </p:spPr>
        <p:txBody>
          <a:bodyPr>
            <a:noAutofit/>
          </a:bodyPr>
          <a:lstStyle/>
          <a:p>
            <a:pPr marL="0" indent="0">
              <a:buNone/>
            </a:pPr>
            <a:r>
              <a:rPr lang="sl-SI" sz="2000" b="1" dirty="0"/>
              <a:t>Opis podatkov</a:t>
            </a:r>
            <a:r>
              <a:rPr lang="en-US" sz="2000" b="1" dirty="0"/>
              <a:t>: </a:t>
            </a:r>
            <a:r>
              <a:rPr lang="sl-SI" sz="2000" dirty="0"/>
              <a:t>natančen opis ustvarjenih ali ponovno uporabljenih podatkov vključno z vsebinskim vidikom, izvorom podatkov, tipom podatkov in oceno obsega podatkov.  </a:t>
            </a:r>
          </a:p>
          <a:p>
            <a:pPr marL="0" indent="0">
              <a:buNone/>
            </a:pPr>
            <a:endParaRPr lang="sl-SI" sz="100" b="1" dirty="0"/>
          </a:p>
          <a:p>
            <a:pPr marL="0" indent="0">
              <a:buNone/>
            </a:pPr>
            <a:r>
              <a:rPr lang="sl-SI" sz="2000" b="1" dirty="0"/>
              <a:t>Načrtovanje metapodatkov: </a:t>
            </a:r>
            <a:r>
              <a:rPr lang="sl-SI" sz="2000" dirty="0"/>
              <a:t>protokoli in standardi, uporabljeni pri strukturiranju metapodatkov (informacija o </a:t>
            </a:r>
            <a:r>
              <a:rPr lang="sl-SI" sz="2000" dirty="0" err="1"/>
              <a:t>metapodatkovni</a:t>
            </a:r>
            <a:r>
              <a:rPr lang="sl-SI" sz="2000" dirty="0"/>
              <a:t> shemi, o uporabi geslovnikov, slovarjev, ontologij pri ustvarjanju metapodatkov…), ki bodo drugim raziskovalcem omogočile ponovno uporabo. Priporočena je uporaba standardov, ki so priznani na posameznem znanstvenem področju. </a:t>
            </a:r>
          </a:p>
          <a:p>
            <a:pPr marL="0" indent="0">
              <a:buNone/>
            </a:pPr>
            <a:endParaRPr lang="sl-SI" sz="300" b="1" dirty="0"/>
          </a:p>
          <a:p>
            <a:pPr marL="0" indent="0">
              <a:buNone/>
            </a:pPr>
            <a:r>
              <a:rPr lang="sl-SI" sz="2000" b="1" dirty="0"/>
              <a:t>PID (trajni identifikatorji digitalnih in ne-digitalnih objektov): </a:t>
            </a:r>
            <a:r>
              <a:rPr lang="sl-SI" sz="2000" dirty="0"/>
              <a:t>DMP mora vsebovati podatke o vrsti PID-ov, ki jih boste uporabili. Večina zaupanja vrednih repozitorijev PID-e dodeljuje pri vnosu.  </a:t>
            </a:r>
          </a:p>
          <a:p>
            <a:pPr marL="0" indent="0">
              <a:buNone/>
            </a:pPr>
            <a:endParaRPr lang="sl-SI" sz="700" b="1" dirty="0"/>
          </a:p>
          <a:p>
            <a:pPr marL="0" indent="0">
              <a:buNone/>
            </a:pPr>
            <a:r>
              <a:rPr lang="sl-SI" sz="2000" b="1" dirty="0"/>
              <a:t>Digitalno skrbništvo in varnost podatkov: </a:t>
            </a:r>
            <a:r>
              <a:rPr lang="sl-SI" sz="2000" dirty="0"/>
              <a:t>DMP mora vsebovati informacije o zagotavljanju kakovosti podatkov, o življenjski dobi podatkov, o načinu trajne hrambe in o dostopu do podatkov, vključno s podatki o </a:t>
            </a:r>
            <a:r>
              <a:rPr lang="sl-SI" sz="2000" dirty="0" err="1"/>
              <a:t>repozitoriju</a:t>
            </a:r>
            <a:r>
              <a:rPr lang="sl-SI" sz="2000" dirty="0"/>
              <a:t> ter z oceno, ali je </a:t>
            </a:r>
            <a:r>
              <a:rPr lang="sl-SI" sz="2000" dirty="0" err="1"/>
              <a:t>repozitorij</a:t>
            </a:r>
            <a:r>
              <a:rPr lang="sl-SI" sz="2000" dirty="0"/>
              <a:t> zaupanja vreden.   </a:t>
            </a:r>
          </a:p>
          <a:p>
            <a:pPr marL="0" indent="0">
              <a:buNone/>
            </a:pPr>
            <a:endParaRPr lang="sl-SI" dirty="0"/>
          </a:p>
          <a:p>
            <a:pPr marL="0" indent="0">
              <a:buNone/>
            </a:pPr>
            <a:endParaRPr lang="sl-SI" dirty="0"/>
          </a:p>
          <a:p>
            <a:pPr marL="0" indent="0">
              <a:buNone/>
            </a:pPr>
            <a:endParaRPr lang="sl-SI" dirty="0"/>
          </a:p>
        </p:txBody>
      </p:sp>
    </p:spTree>
    <p:extLst>
      <p:ext uri="{BB962C8B-B14F-4D97-AF65-F5344CB8AC3E}">
        <p14:creationId xmlns:p14="http://schemas.microsoft.com/office/powerpoint/2010/main" val="4020568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58994"/>
            <a:ext cx="12192000" cy="1453415"/>
          </a:xfrm>
          <a:solidFill>
            <a:srgbClr val="004494"/>
          </a:solidFill>
        </p:spPr>
        <p:txBody>
          <a:bodyPr/>
          <a:lstStyle/>
          <a:p>
            <a:pPr algn="ctr"/>
            <a:r>
              <a:rPr lang="sl-SI" dirty="0">
                <a:solidFill>
                  <a:schemeClr val="bg1"/>
                </a:solidFill>
                <a:latin typeface="Arial" panose="020B0604020202020204" pitchFamily="34" charset="0"/>
                <a:cs typeface="Arial" panose="020B0604020202020204" pitchFamily="34" charset="0"/>
              </a:rPr>
              <a:t>Nujni vsebinski deli DMP 2</a:t>
            </a: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64619" y="1682225"/>
            <a:ext cx="11262761" cy="4811881"/>
          </a:xfrm>
        </p:spPr>
        <p:txBody>
          <a:bodyPr>
            <a:noAutofit/>
          </a:bodyPr>
          <a:lstStyle/>
          <a:p>
            <a:pPr marL="0" indent="0">
              <a:buNone/>
            </a:pPr>
            <a:r>
              <a:rPr lang="sl-SI" sz="2000" b="1" dirty="0"/>
              <a:t>Način deljenja podatkov: </a:t>
            </a:r>
            <a:r>
              <a:rPr lang="sl-SI" sz="2000" dirty="0"/>
              <a:t>informacija o načinu deljenja podatkov vključno s pogoji uporabe (</a:t>
            </a:r>
            <a:r>
              <a:rPr lang="en-US" sz="2000" i="1" dirty="0"/>
              <a:t>terms-of-use</a:t>
            </a:r>
            <a:r>
              <a:rPr lang="sl-SI" sz="2000" dirty="0"/>
              <a:t>) ter licenco, pod katero so podatki dostopni in jih lahko ponovno uporabimo. </a:t>
            </a:r>
          </a:p>
          <a:p>
            <a:pPr marL="0" indent="0">
              <a:buNone/>
            </a:pPr>
            <a:endParaRPr lang="sl-SI" sz="100" dirty="0"/>
          </a:p>
          <a:p>
            <a:pPr marL="0" indent="0">
              <a:buNone/>
            </a:pPr>
            <a:r>
              <a:rPr lang="sl-SI" sz="2000" b="1" dirty="0"/>
              <a:t>Upravljanje z drugimi rezultati raziskave: </a:t>
            </a:r>
            <a:r>
              <a:rPr lang="sl-SI" sz="2000" dirty="0"/>
              <a:t>informacija, na kak način bodo tudi drugi rezultati raziskave (npr. programska oprema) dostopni po načelih FAIR. Vključuje naj natančen opis posameznih rezultatov, opis ustreznih </a:t>
            </a:r>
            <a:r>
              <a:rPr lang="sl-SI" sz="2000" dirty="0" err="1"/>
              <a:t>metapodatkovnih</a:t>
            </a:r>
            <a:r>
              <a:rPr lang="sl-SI" sz="2000" dirty="0"/>
              <a:t> standardov, opis PID-ov ter opis arhiviranja, digitalnega skrbništva in trajne hrambe.  </a:t>
            </a:r>
          </a:p>
          <a:p>
            <a:pPr marL="0" indent="0">
              <a:buNone/>
            </a:pPr>
            <a:endParaRPr lang="sl-SI" sz="200" dirty="0"/>
          </a:p>
          <a:p>
            <a:pPr marL="0" indent="0">
              <a:buNone/>
            </a:pPr>
            <a:r>
              <a:rPr lang="sl-SI" sz="2000" b="1" dirty="0"/>
              <a:t>Stroški za RDM: </a:t>
            </a:r>
            <a:r>
              <a:rPr lang="sl-SI" sz="2000" dirty="0"/>
              <a:t>ocena stroškov, povezanih z RDM, kot so npr. stroški ustvarjanja podatkov, stroški dokumentacije, stroški hrambe, stroški </a:t>
            </a:r>
            <a:r>
              <a:rPr lang="sl-SI" sz="2000" dirty="0" err="1"/>
              <a:t>repozitorija</a:t>
            </a:r>
            <a:r>
              <a:rPr lang="sl-SI" sz="2000" dirty="0"/>
              <a:t>, stroški zagotavljanja kakovosti podatkov, stroški osebja, odgovornega za RDM …</a:t>
            </a:r>
          </a:p>
          <a:p>
            <a:pPr marL="0" indent="0">
              <a:buNone/>
            </a:pPr>
            <a:endParaRPr lang="sl-SI" sz="600" dirty="0"/>
          </a:p>
          <a:p>
            <a:pPr marL="0" indent="0">
              <a:buNone/>
            </a:pPr>
            <a:r>
              <a:rPr lang="sl-SI" sz="2000" b="1" dirty="0"/>
              <a:t>Etična in pravna vprašanja: </a:t>
            </a:r>
            <a:r>
              <a:rPr lang="sl-SI" sz="2000" dirty="0"/>
              <a:t>informacija o reševanju etičnih in pravnih vprašanj (npr. varstvo osebnih podatkov ali druge zakonske omejitve pri ponovni uporabi …). </a:t>
            </a:r>
          </a:p>
          <a:p>
            <a:pPr marL="0" indent="0">
              <a:buNone/>
            </a:pPr>
            <a:endParaRPr lang="sl-SI" sz="800" dirty="0"/>
          </a:p>
          <a:p>
            <a:pPr marL="0" indent="0">
              <a:buNone/>
            </a:pPr>
            <a:r>
              <a:rPr lang="sl-SI" sz="2000" b="1" dirty="0"/>
              <a:t>Informacija o odgovorni osebi za RDM. </a:t>
            </a:r>
          </a:p>
          <a:p>
            <a:pPr marL="0" indent="0">
              <a:buNone/>
            </a:pPr>
            <a:endParaRPr lang="sl-SI" dirty="0"/>
          </a:p>
        </p:txBody>
      </p:sp>
    </p:spTree>
    <p:extLst>
      <p:ext uri="{BB962C8B-B14F-4D97-AF65-F5344CB8AC3E}">
        <p14:creationId xmlns:p14="http://schemas.microsoft.com/office/powerpoint/2010/main" val="1724382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sl-SI" dirty="0">
                <a:solidFill>
                  <a:schemeClr val="bg1"/>
                </a:solidFill>
                <a:latin typeface="Arial" panose="020B0604020202020204" pitchFamily="34" charset="0"/>
                <a:cs typeface="Arial" panose="020B0604020202020204" pitchFamily="34" charset="0"/>
              </a:rPr>
              <a:t>DMP v Obzorje Evropa 1</a:t>
            </a: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41558" y="1682225"/>
            <a:ext cx="11262761" cy="4811881"/>
          </a:xfrm>
        </p:spPr>
        <p:txBody>
          <a:bodyPr>
            <a:noAutofit/>
          </a:bodyPr>
          <a:lstStyle/>
          <a:p>
            <a:pPr marL="0" indent="0">
              <a:buNone/>
            </a:pPr>
            <a:r>
              <a:rPr lang="sl-SI" sz="2400" dirty="0"/>
              <a:t>DMP je v programu Obzorje Evropa obvezen, ne glede na to, ali gre za ustvarjanje in/ali za ponovno uporabo podatkov (</a:t>
            </a:r>
            <a:r>
              <a:rPr lang="sl-SI" sz="2400" dirty="0" err="1"/>
              <a:t>reuse</a:t>
            </a:r>
            <a:r>
              <a:rPr lang="sl-SI" sz="2400" dirty="0"/>
              <a:t>). </a:t>
            </a:r>
          </a:p>
          <a:p>
            <a:pPr marL="0" indent="0">
              <a:buNone/>
            </a:pPr>
            <a:endParaRPr lang="sl-SI" sz="800" dirty="0"/>
          </a:p>
          <a:p>
            <a:pPr marL="0" indent="0">
              <a:buNone/>
            </a:pPr>
            <a:r>
              <a:rPr lang="sl-SI" sz="2400" dirty="0"/>
              <a:t>Predlogo za DMP v Obzorju Evropa najdete na portalu Evropske komisije </a:t>
            </a:r>
            <a:r>
              <a:rPr lang="sl-SI" sz="2400" dirty="0" err="1"/>
              <a:t>Funding</a:t>
            </a:r>
            <a:r>
              <a:rPr lang="sl-SI" sz="2400" dirty="0"/>
              <a:t> &amp; tender </a:t>
            </a:r>
            <a:r>
              <a:rPr lang="sl-SI" sz="2400" dirty="0" err="1"/>
              <a:t>Opportunities</a:t>
            </a:r>
            <a:r>
              <a:rPr lang="sl-SI" sz="2400" dirty="0"/>
              <a:t> (</a:t>
            </a:r>
            <a:r>
              <a:rPr lang="sl-SI" sz="2400" dirty="0">
                <a:hlinkClick r:id="rId3"/>
              </a:rPr>
              <a:t>https://ec.europa.eu/info/funding-tenders/opportunities/portal/screen/how-to-participate/reference-documents</a:t>
            </a:r>
            <a:r>
              <a:rPr lang="sl-SI" sz="2400" dirty="0"/>
              <a:t>).</a:t>
            </a:r>
          </a:p>
          <a:p>
            <a:pPr marL="0" indent="0">
              <a:buNone/>
            </a:pPr>
            <a:endParaRPr lang="sl-SI" sz="700" dirty="0"/>
          </a:p>
          <a:p>
            <a:pPr marL="0" indent="0">
              <a:buNone/>
            </a:pPr>
            <a:r>
              <a:rPr lang="sl-SI" sz="2400" dirty="0"/>
              <a:t>42 vprašanj v zvezi z zagotavljanjem hrambe in dostopa do (meta)podatkov.</a:t>
            </a:r>
          </a:p>
          <a:p>
            <a:pPr marL="0" indent="0">
              <a:buNone/>
            </a:pPr>
            <a:endParaRPr lang="sl-SI" sz="400" dirty="0"/>
          </a:p>
          <a:p>
            <a:pPr marL="0" indent="0">
              <a:buNone/>
            </a:pPr>
            <a:r>
              <a:rPr lang="sl-SI" sz="2400" dirty="0"/>
              <a:t>Uporaba predloge DMP je priporočljiva, ni pa obvezna (raziskovalci lahko strukturirajo DMP po svoji presoji, upoštevajoč standarde in priporočila za izdelavo). </a:t>
            </a:r>
          </a:p>
          <a:p>
            <a:pPr marL="0" indent="0">
              <a:buNone/>
            </a:pPr>
            <a:endParaRPr lang="sl-SI" sz="2400" dirty="0"/>
          </a:p>
        </p:txBody>
      </p:sp>
      <p:sp>
        <p:nvSpPr>
          <p:cNvPr id="4" name="PoljeZBesedilom 3">
            <a:extLst>
              <a:ext uri="{FF2B5EF4-FFF2-40B4-BE49-F238E27FC236}">
                <a16:creationId xmlns:a16="http://schemas.microsoft.com/office/drawing/2014/main" id="{1DC04A40-D075-40A3-852F-44D6224E5448}"/>
              </a:ext>
            </a:extLst>
          </p:cNvPr>
          <p:cNvSpPr txBox="1"/>
          <p:nvPr/>
        </p:nvSpPr>
        <p:spPr>
          <a:xfrm>
            <a:off x="360596" y="5746741"/>
            <a:ext cx="11343723" cy="646331"/>
          </a:xfrm>
          <a:prstGeom prst="rect">
            <a:avLst/>
          </a:prstGeom>
          <a:solidFill>
            <a:schemeClr val="accent4">
              <a:lumMod val="20000"/>
              <a:lumOff val="80000"/>
            </a:schemeClr>
          </a:solidFill>
          <a:ln>
            <a:solidFill>
              <a:schemeClr val="tx1"/>
            </a:solidFill>
          </a:ln>
        </p:spPr>
        <p:txBody>
          <a:bodyPr wrap="square" rtlCol="0">
            <a:spAutoFit/>
          </a:bodyPr>
          <a:lstStyle/>
          <a:p>
            <a:r>
              <a:rPr lang="sl-SI" dirty="0"/>
              <a:t>Več o izdelavi DMP v publikaciji </a:t>
            </a:r>
            <a:r>
              <a:rPr lang="en-US" dirty="0"/>
              <a:t>Science Europe’s Practical Guide to the International Alignment of Research Data </a:t>
            </a:r>
            <a:r>
              <a:rPr lang="en-US" dirty="0" err="1"/>
              <a:t>Managemen</a:t>
            </a:r>
            <a:r>
              <a:rPr lang="sl-SI" dirty="0"/>
              <a:t>t (</a:t>
            </a:r>
            <a:r>
              <a:rPr lang="en-US" dirty="0">
                <a:hlinkClick r:id="rId4"/>
              </a:rPr>
              <a:t>https://www.scienceeurope.org/media/4brkxxe5/se_rdm_practical_guide_extended_final.pdf</a:t>
            </a:r>
            <a:r>
              <a:rPr lang="sl-SI" dirty="0"/>
              <a:t>).  </a:t>
            </a:r>
          </a:p>
        </p:txBody>
      </p:sp>
    </p:spTree>
    <p:extLst>
      <p:ext uri="{BB962C8B-B14F-4D97-AF65-F5344CB8AC3E}">
        <p14:creationId xmlns:p14="http://schemas.microsoft.com/office/powerpoint/2010/main" val="2833401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sl-SI" dirty="0">
                <a:solidFill>
                  <a:schemeClr val="bg1"/>
                </a:solidFill>
                <a:latin typeface="Arial" panose="020B0604020202020204" pitchFamily="34" charset="0"/>
                <a:cs typeface="Arial" panose="020B0604020202020204" pitchFamily="34" charset="0"/>
              </a:rPr>
              <a:t>DMP v Obzorje Evropa 2</a:t>
            </a:r>
          </a:p>
        </p:txBody>
      </p:sp>
      <p:pic>
        <p:nvPicPr>
          <p:cNvPr id="4" name="Označba mesta vsebine 3">
            <a:extLst>
              <a:ext uri="{FF2B5EF4-FFF2-40B4-BE49-F238E27FC236}">
                <a16:creationId xmlns:a16="http://schemas.microsoft.com/office/drawing/2014/main" id="{FB2C98AC-B26B-4759-B8C2-DE349C872FE5}"/>
              </a:ext>
            </a:extLst>
          </p:cNvPr>
          <p:cNvPicPr>
            <a:picLocks noGrp="1" noChangeAspect="1"/>
          </p:cNvPicPr>
          <p:nvPr>
            <p:ph idx="1"/>
          </p:nvPr>
        </p:nvPicPr>
        <p:blipFill>
          <a:blip r:embed="rId3"/>
          <a:stretch>
            <a:fillRect/>
          </a:stretch>
        </p:blipFill>
        <p:spPr>
          <a:xfrm>
            <a:off x="149290" y="1589514"/>
            <a:ext cx="11353853" cy="5193911"/>
          </a:xfrm>
          <a:prstGeom prst="rect">
            <a:avLst/>
          </a:prstGeom>
        </p:spPr>
      </p:pic>
      <p:sp>
        <p:nvSpPr>
          <p:cNvPr id="5" name="Elipsa 4">
            <a:extLst>
              <a:ext uri="{FF2B5EF4-FFF2-40B4-BE49-F238E27FC236}">
                <a16:creationId xmlns:a16="http://schemas.microsoft.com/office/drawing/2014/main" id="{2FE3F678-8185-4594-9C6D-39DBE72360EB}"/>
              </a:ext>
            </a:extLst>
          </p:cNvPr>
          <p:cNvSpPr/>
          <p:nvPr/>
        </p:nvSpPr>
        <p:spPr>
          <a:xfrm>
            <a:off x="83976" y="3429000"/>
            <a:ext cx="3284375" cy="111993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6" name="Elipsa 5">
            <a:extLst>
              <a:ext uri="{FF2B5EF4-FFF2-40B4-BE49-F238E27FC236}">
                <a16:creationId xmlns:a16="http://schemas.microsoft.com/office/drawing/2014/main" id="{B42771FB-0739-4AB7-86AB-3729EFAD6082}"/>
              </a:ext>
            </a:extLst>
          </p:cNvPr>
          <p:cNvSpPr/>
          <p:nvPr/>
        </p:nvSpPr>
        <p:spPr>
          <a:xfrm>
            <a:off x="2015413" y="5131228"/>
            <a:ext cx="3405673" cy="125719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3" name="Pravokotnik 2">
            <a:extLst>
              <a:ext uri="{FF2B5EF4-FFF2-40B4-BE49-F238E27FC236}">
                <a16:creationId xmlns:a16="http://schemas.microsoft.com/office/drawing/2014/main" id="{577EE3B6-E0D8-43DB-9BD5-9B5C94A9E800}"/>
              </a:ext>
            </a:extLst>
          </p:cNvPr>
          <p:cNvSpPr/>
          <p:nvPr/>
        </p:nvSpPr>
        <p:spPr>
          <a:xfrm>
            <a:off x="6390967" y="5484796"/>
            <a:ext cx="6096000" cy="1200329"/>
          </a:xfrm>
          <a:prstGeom prst="rect">
            <a:avLst/>
          </a:prstGeom>
        </p:spPr>
        <p:txBody>
          <a:bodyPr>
            <a:spAutoFit/>
          </a:bodyPr>
          <a:lstStyle/>
          <a:p>
            <a:r>
              <a:rPr lang="sl-SI" dirty="0" err="1"/>
              <a:t>Funding</a:t>
            </a:r>
            <a:r>
              <a:rPr lang="sl-SI" dirty="0"/>
              <a:t> &amp; tender </a:t>
            </a:r>
            <a:r>
              <a:rPr lang="sl-SI" dirty="0" err="1"/>
              <a:t>Opportunities</a:t>
            </a:r>
            <a:r>
              <a:rPr lang="sl-SI" dirty="0"/>
              <a:t>. 2017.</a:t>
            </a:r>
            <a:r>
              <a:rPr lang="sl-SI" dirty="0">
                <a:solidFill>
                  <a:srgbClr val="333333"/>
                </a:solidFill>
              </a:rPr>
              <a:t> </a:t>
            </a:r>
            <a:r>
              <a:rPr lang="sl-SI" dirty="0" err="1">
                <a:solidFill>
                  <a:srgbClr val="333333"/>
                </a:solidFill>
              </a:rPr>
              <a:t>Dostopano</a:t>
            </a:r>
            <a:r>
              <a:rPr lang="sl-SI" dirty="0">
                <a:solidFill>
                  <a:srgbClr val="333333"/>
                </a:solidFill>
              </a:rPr>
              <a:t> prek:</a:t>
            </a:r>
            <a:r>
              <a:rPr lang="sl-SI" dirty="0"/>
              <a:t> </a:t>
            </a:r>
            <a:r>
              <a:rPr lang="sl-SI" dirty="0">
                <a:hlinkClick r:id="rId4"/>
              </a:rPr>
              <a:t>https://ec.europa.eu/info/funding-tenders/opportunities/portal/screen/how-to-participate/reference-documents</a:t>
            </a:r>
            <a:r>
              <a:rPr lang="sl-SI" dirty="0"/>
              <a:t>. </a:t>
            </a:r>
            <a:r>
              <a:rPr lang="sl-SI" b="0" i="0" dirty="0">
                <a:solidFill>
                  <a:srgbClr val="333333"/>
                </a:solidFill>
                <a:effectLst/>
              </a:rPr>
              <a:t>(7. 4. 2022).</a:t>
            </a:r>
            <a:endParaRPr lang="sl-SI" dirty="0"/>
          </a:p>
        </p:txBody>
      </p:sp>
    </p:spTree>
    <p:extLst>
      <p:ext uri="{BB962C8B-B14F-4D97-AF65-F5344CB8AC3E}">
        <p14:creationId xmlns:p14="http://schemas.microsoft.com/office/powerpoint/2010/main" val="3903629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sl-SI" dirty="0">
                <a:solidFill>
                  <a:schemeClr val="bg1"/>
                </a:solidFill>
                <a:latin typeface="Arial" panose="020B0604020202020204" pitchFamily="34" charset="0"/>
                <a:cs typeface="Arial" panose="020B0604020202020204" pitchFamily="34" charset="0"/>
              </a:rPr>
              <a:t>DMP v Obzorje Evropa 3</a:t>
            </a:r>
          </a:p>
        </p:txBody>
      </p:sp>
      <p:pic>
        <p:nvPicPr>
          <p:cNvPr id="9" name="Označba mesta vsebine 8">
            <a:extLst>
              <a:ext uri="{FF2B5EF4-FFF2-40B4-BE49-F238E27FC236}">
                <a16:creationId xmlns:a16="http://schemas.microsoft.com/office/drawing/2014/main" id="{894E5D89-1B20-4B34-8741-0F59973AE850}"/>
              </a:ext>
            </a:extLst>
          </p:cNvPr>
          <p:cNvPicPr>
            <a:picLocks noGrp="1" noChangeAspect="1"/>
          </p:cNvPicPr>
          <p:nvPr>
            <p:ph idx="1"/>
          </p:nvPr>
        </p:nvPicPr>
        <p:blipFill>
          <a:blip r:embed="rId3"/>
          <a:stretch>
            <a:fillRect/>
          </a:stretch>
        </p:blipFill>
        <p:spPr>
          <a:xfrm>
            <a:off x="349277" y="2101231"/>
            <a:ext cx="11493446" cy="3225946"/>
          </a:xfrm>
          <a:prstGeom prst="rect">
            <a:avLst/>
          </a:prstGeom>
        </p:spPr>
      </p:pic>
      <p:sp>
        <p:nvSpPr>
          <p:cNvPr id="4" name="Pravokotnik 3">
            <a:extLst>
              <a:ext uri="{FF2B5EF4-FFF2-40B4-BE49-F238E27FC236}">
                <a16:creationId xmlns:a16="http://schemas.microsoft.com/office/drawing/2014/main" id="{88DE6C26-47DB-4349-9ABE-ABA03652E69C}"/>
              </a:ext>
            </a:extLst>
          </p:cNvPr>
          <p:cNvSpPr/>
          <p:nvPr/>
        </p:nvSpPr>
        <p:spPr>
          <a:xfrm>
            <a:off x="73973" y="6092980"/>
            <a:ext cx="11842723" cy="646331"/>
          </a:xfrm>
          <a:prstGeom prst="rect">
            <a:avLst/>
          </a:prstGeom>
        </p:spPr>
        <p:txBody>
          <a:bodyPr wrap="square">
            <a:spAutoFit/>
          </a:bodyPr>
          <a:lstStyle/>
          <a:p>
            <a:pPr algn="ctr"/>
            <a:r>
              <a:rPr lang="sl-SI" dirty="0" err="1"/>
              <a:t>Funding</a:t>
            </a:r>
            <a:r>
              <a:rPr lang="sl-SI" dirty="0"/>
              <a:t> &amp; tender </a:t>
            </a:r>
            <a:r>
              <a:rPr lang="sl-SI" dirty="0" err="1"/>
              <a:t>Opportunities</a:t>
            </a:r>
            <a:r>
              <a:rPr lang="sl-SI" dirty="0"/>
              <a:t>. 2017. </a:t>
            </a:r>
            <a:r>
              <a:rPr lang="sl-SI" dirty="0" err="1">
                <a:solidFill>
                  <a:srgbClr val="333333"/>
                </a:solidFill>
              </a:rPr>
              <a:t>Dostopano</a:t>
            </a:r>
            <a:r>
              <a:rPr lang="sl-SI" dirty="0">
                <a:solidFill>
                  <a:srgbClr val="333333"/>
                </a:solidFill>
              </a:rPr>
              <a:t> prek: </a:t>
            </a:r>
            <a:r>
              <a:rPr lang="sl-SI" dirty="0">
                <a:hlinkClick r:id="rId4"/>
              </a:rPr>
              <a:t>https://ec.europa.eu/info/funding-tenders/opportunities/portal/screen/how-to-participate/reference-documents</a:t>
            </a:r>
            <a:r>
              <a:rPr lang="sl-SI" dirty="0"/>
              <a:t>. </a:t>
            </a:r>
            <a:r>
              <a:rPr lang="sl-SI" b="0" i="0" dirty="0">
                <a:solidFill>
                  <a:srgbClr val="333333"/>
                </a:solidFill>
                <a:effectLst/>
              </a:rPr>
              <a:t>(7. 4. 2022).</a:t>
            </a:r>
            <a:endParaRPr lang="sl-SI" dirty="0"/>
          </a:p>
        </p:txBody>
      </p:sp>
    </p:spTree>
    <p:extLst>
      <p:ext uri="{BB962C8B-B14F-4D97-AF65-F5344CB8AC3E}">
        <p14:creationId xmlns:p14="http://schemas.microsoft.com/office/powerpoint/2010/main" val="4046742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58994"/>
            <a:ext cx="12192000" cy="1453415"/>
          </a:xfrm>
          <a:solidFill>
            <a:srgbClr val="004494"/>
          </a:solidFill>
        </p:spPr>
        <p:txBody>
          <a:bodyPr/>
          <a:lstStyle/>
          <a:p>
            <a:pPr algn="ctr"/>
            <a:r>
              <a:rPr lang="sl-SI" dirty="0">
                <a:solidFill>
                  <a:schemeClr val="bg1"/>
                </a:solidFill>
                <a:latin typeface="Arial" panose="020B0604020202020204" pitchFamily="34" charset="0"/>
                <a:cs typeface="Arial" panose="020B0604020202020204" pitchFamily="34" charset="0"/>
              </a:rPr>
              <a:t>DMP v Obzorje Evropa 4</a:t>
            </a: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41558" y="1682225"/>
            <a:ext cx="11262761" cy="5020579"/>
          </a:xfrm>
        </p:spPr>
        <p:txBody>
          <a:bodyPr>
            <a:noAutofit/>
          </a:bodyPr>
          <a:lstStyle/>
          <a:p>
            <a:pPr marL="0" indent="0">
              <a:buNone/>
            </a:pPr>
            <a:endParaRPr lang="sl-SI" dirty="0">
              <a:hlinkClick r:id="rId3"/>
            </a:endParaRPr>
          </a:p>
          <a:p>
            <a:pPr marL="0" indent="0">
              <a:buNone/>
            </a:pPr>
            <a:endParaRPr lang="sl-SI" dirty="0">
              <a:hlinkClick r:id="rId3"/>
            </a:endParaRPr>
          </a:p>
          <a:p>
            <a:pPr marL="0" indent="0">
              <a:buNone/>
            </a:pPr>
            <a:endParaRPr lang="sl-SI" dirty="0">
              <a:hlinkClick r:id="rId3"/>
            </a:endParaRPr>
          </a:p>
          <a:p>
            <a:pPr marL="0" indent="0">
              <a:buNone/>
            </a:pPr>
            <a:endParaRPr lang="sl-SI" dirty="0">
              <a:hlinkClick r:id="rId3"/>
            </a:endParaRPr>
          </a:p>
          <a:p>
            <a:pPr marL="0" indent="0">
              <a:buNone/>
            </a:pPr>
            <a:endParaRPr lang="sl-SI" dirty="0">
              <a:hlinkClick r:id="rId3"/>
            </a:endParaRPr>
          </a:p>
          <a:p>
            <a:pPr marL="0" indent="0">
              <a:buNone/>
            </a:pPr>
            <a:endParaRPr lang="sl-SI" dirty="0">
              <a:hlinkClick r:id="rId3"/>
            </a:endParaRPr>
          </a:p>
          <a:p>
            <a:pPr marL="0" indent="0">
              <a:buNone/>
            </a:pPr>
            <a:endParaRPr lang="sl-SI" dirty="0">
              <a:hlinkClick r:id="rId3"/>
            </a:endParaRPr>
          </a:p>
          <a:p>
            <a:pPr marL="0" indent="0">
              <a:buNone/>
            </a:pPr>
            <a:endParaRPr lang="sl-SI" dirty="0">
              <a:hlinkClick r:id="rId3"/>
            </a:endParaRPr>
          </a:p>
          <a:p>
            <a:pPr marL="0" indent="0">
              <a:buNone/>
            </a:pPr>
            <a:endParaRPr lang="sl-SI" sz="1000" dirty="0">
              <a:hlinkClick r:id="rId3"/>
            </a:endParaRPr>
          </a:p>
          <a:p>
            <a:pPr marL="0" indent="0" algn="ctr">
              <a:buNone/>
            </a:pPr>
            <a:r>
              <a:rPr lang="sl-SI" sz="1800" b="0" i="0" dirty="0" err="1">
                <a:solidFill>
                  <a:srgbClr val="333333"/>
                </a:solidFill>
                <a:effectLst/>
              </a:rPr>
              <a:t>Dirros</a:t>
            </a:r>
            <a:r>
              <a:rPr lang="sl-SI" sz="1800" b="0" i="0" dirty="0">
                <a:solidFill>
                  <a:srgbClr val="333333"/>
                </a:solidFill>
                <a:effectLst/>
              </a:rPr>
              <a:t> Data. 2022. </a:t>
            </a:r>
            <a:r>
              <a:rPr lang="sl-SI" sz="1800" b="0" i="0" dirty="0" err="1">
                <a:solidFill>
                  <a:srgbClr val="333333"/>
                </a:solidFill>
                <a:effectLst/>
              </a:rPr>
              <a:t>Dostopano</a:t>
            </a:r>
            <a:r>
              <a:rPr lang="sl-SI" sz="1800" b="0" i="0" dirty="0">
                <a:solidFill>
                  <a:srgbClr val="333333"/>
                </a:solidFill>
                <a:effectLst/>
              </a:rPr>
              <a:t> prek: </a:t>
            </a:r>
            <a:r>
              <a:rPr lang="sl-SI" sz="1800" dirty="0">
                <a:hlinkClick r:id="rId4"/>
              </a:rPr>
              <a:t>https://dirrosdata.ctk.uni-lj.si/dmphe-prevod/</a:t>
            </a:r>
            <a:r>
              <a:rPr lang="sl-SI" sz="1800" dirty="0"/>
              <a:t> </a:t>
            </a:r>
            <a:r>
              <a:rPr lang="sl-SI" sz="1800" b="0" i="0" dirty="0">
                <a:solidFill>
                  <a:srgbClr val="333333"/>
                </a:solidFill>
                <a:effectLst/>
              </a:rPr>
              <a:t>(7. 4. 2022). </a:t>
            </a:r>
            <a:endParaRPr lang="sl-SI" sz="1800" dirty="0">
              <a:hlinkClick r:id="rId3"/>
            </a:endParaRPr>
          </a:p>
        </p:txBody>
      </p:sp>
      <p:pic>
        <p:nvPicPr>
          <p:cNvPr id="4" name="Slika 3">
            <a:extLst>
              <a:ext uri="{FF2B5EF4-FFF2-40B4-BE49-F238E27FC236}">
                <a16:creationId xmlns:a16="http://schemas.microsoft.com/office/drawing/2014/main" id="{580FB4B9-DE61-44BA-A281-53D7D1A8BB7F}"/>
              </a:ext>
            </a:extLst>
          </p:cNvPr>
          <p:cNvPicPr>
            <a:picLocks noChangeAspect="1"/>
          </p:cNvPicPr>
          <p:nvPr/>
        </p:nvPicPr>
        <p:blipFill>
          <a:blip r:embed="rId5"/>
          <a:stretch>
            <a:fillRect/>
          </a:stretch>
        </p:blipFill>
        <p:spPr>
          <a:xfrm>
            <a:off x="1007065" y="1682225"/>
            <a:ext cx="3012651" cy="4078666"/>
          </a:xfrm>
          <a:prstGeom prst="rect">
            <a:avLst/>
          </a:prstGeom>
        </p:spPr>
      </p:pic>
      <p:pic>
        <p:nvPicPr>
          <p:cNvPr id="5" name="Slika 4">
            <a:extLst>
              <a:ext uri="{FF2B5EF4-FFF2-40B4-BE49-F238E27FC236}">
                <a16:creationId xmlns:a16="http://schemas.microsoft.com/office/drawing/2014/main" id="{DD0B705E-A5C9-4A61-B5EF-1A06A6957FC2}"/>
              </a:ext>
            </a:extLst>
          </p:cNvPr>
          <p:cNvPicPr>
            <a:picLocks noChangeAspect="1"/>
          </p:cNvPicPr>
          <p:nvPr/>
        </p:nvPicPr>
        <p:blipFill>
          <a:blip r:embed="rId6"/>
          <a:stretch>
            <a:fillRect/>
          </a:stretch>
        </p:blipFill>
        <p:spPr>
          <a:xfrm>
            <a:off x="4584616" y="1682225"/>
            <a:ext cx="3022768" cy="4078666"/>
          </a:xfrm>
          <a:prstGeom prst="rect">
            <a:avLst/>
          </a:prstGeom>
        </p:spPr>
      </p:pic>
      <p:pic>
        <p:nvPicPr>
          <p:cNvPr id="6" name="Slika 5">
            <a:extLst>
              <a:ext uri="{FF2B5EF4-FFF2-40B4-BE49-F238E27FC236}">
                <a16:creationId xmlns:a16="http://schemas.microsoft.com/office/drawing/2014/main" id="{03B07BC4-478C-4DE9-AB73-5C1959D3E0C8}"/>
              </a:ext>
            </a:extLst>
          </p:cNvPr>
          <p:cNvPicPr>
            <a:picLocks noChangeAspect="1"/>
          </p:cNvPicPr>
          <p:nvPr/>
        </p:nvPicPr>
        <p:blipFill>
          <a:blip r:embed="rId7"/>
          <a:stretch>
            <a:fillRect/>
          </a:stretch>
        </p:blipFill>
        <p:spPr>
          <a:xfrm>
            <a:off x="8072506" y="1682225"/>
            <a:ext cx="3038295" cy="4078666"/>
          </a:xfrm>
          <a:prstGeom prst="rect">
            <a:avLst/>
          </a:prstGeom>
        </p:spPr>
      </p:pic>
    </p:spTree>
    <p:extLst>
      <p:ext uri="{BB962C8B-B14F-4D97-AF65-F5344CB8AC3E}">
        <p14:creationId xmlns:p14="http://schemas.microsoft.com/office/powerpoint/2010/main" val="1862624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sl-SI" dirty="0">
                <a:solidFill>
                  <a:schemeClr val="bg1"/>
                </a:solidFill>
                <a:latin typeface="Arial" panose="020B0604020202020204" pitchFamily="34" charset="0"/>
                <a:cs typeface="Arial" panose="020B0604020202020204" pitchFamily="34" charset="0"/>
              </a:rPr>
              <a:t>Roki za oddajo DMP</a:t>
            </a: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41558" y="1682225"/>
            <a:ext cx="11262761" cy="4811881"/>
          </a:xfrm>
        </p:spPr>
        <p:txBody>
          <a:bodyPr>
            <a:noAutofit/>
          </a:bodyPr>
          <a:lstStyle/>
          <a:p>
            <a:pPr marL="0" indent="0" fontAlgn="base">
              <a:buNone/>
            </a:pPr>
            <a:r>
              <a:rPr lang="sl-SI" dirty="0"/>
              <a:t>Upravičenci morajo oddati DMP v pogodbenem roku (običajno 6 mesecev od podpisa pogodbe).</a:t>
            </a:r>
          </a:p>
          <a:p>
            <a:pPr marL="0" indent="0" fontAlgn="base">
              <a:buNone/>
            </a:pPr>
            <a:endParaRPr lang="sl-SI" sz="1000" dirty="0"/>
          </a:p>
          <a:p>
            <a:pPr marL="0" indent="0" fontAlgn="base">
              <a:buNone/>
            </a:pPr>
            <a:r>
              <a:rPr lang="sl-SI" dirty="0"/>
              <a:t>Pri  projektih, ki trajajo več kot 12 mesecev, je potrebno ažurirati DMP.</a:t>
            </a:r>
          </a:p>
          <a:p>
            <a:pPr marL="0" indent="0" fontAlgn="base">
              <a:buNone/>
            </a:pPr>
            <a:endParaRPr lang="sl-SI" sz="900" dirty="0"/>
          </a:p>
          <a:p>
            <a:pPr marL="0" indent="0" fontAlgn="base">
              <a:buNone/>
            </a:pPr>
            <a:r>
              <a:rPr lang="sl-SI" dirty="0"/>
              <a:t>DMP je potrebno ažurirati tudi ob koncu projekta (kjer je to nujno potrebno, priporočamo pregled DMP in primerjavo z dejanskim stanjem).  </a:t>
            </a:r>
          </a:p>
          <a:p>
            <a:pPr marL="0" indent="0" fontAlgn="base">
              <a:buNone/>
            </a:pPr>
            <a:endParaRPr lang="sl-SI" sz="2400" dirty="0"/>
          </a:p>
          <a:p>
            <a:pPr marL="0" indent="0" fontAlgn="base">
              <a:buNone/>
            </a:pPr>
            <a:endParaRPr lang="sl-SI" sz="2400" dirty="0"/>
          </a:p>
          <a:p>
            <a:pPr marL="0" indent="0" fontAlgn="base">
              <a:buNone/>
            </a:pPr>
            <a:endParaRPr lang="sl-SI" sz="2400" dirty="0"/>
          </a:p>
          <a:p>
            <a:pPr fontAlgn="base">
              <a:buFont typeface="Wingdings" panose="05000000000000000000" pitchFamily="2" charset="2"/>
              <a:buChar char="§"/>
            </a:pPr>
            <a:endParaRPr lang="sl-SI" sz="2400" dirty="0"/>
          </a:p>
          <a:p>
            <a:pPr fontAlgn="base">
              <a:buFont typeface="Wingdings" panose="05000000000000000000" pitchFamily="2" charset="2"/>
              <a:buChar char="§"/>
            </a:pPr>
            <a:endParaRPr lang="sl-SI" sz="2400" dirty="0"/>
          </a:p>
          <a:p>
            <a:pPr marL="0" indent="0">
              <a:buNone/>
            </a:pPr>
            <a:endParaRPr lang="sl-SI" sz="100" dirty="0"/>
          </a:p>
        </p:txBody>
      </p:sp>
      <p:sp>
        <p:nvSpPr>
          <p:cNvPr id="5" name="PoljeZBesedilom 4">
            <a:extLst>
              <a:ext uri="{FF2B5EF4-FFF2-40B4-BE49-F238E27FC236}">
                <a16:creationId xmlns:a16="http://schemas.microsoft.com/office/drawing/2014/main" id="{9ADDD428-5694-4B8C-9C9E-126EF89E59D0}"/>
              </a:ext>
            </a:extLst>
          </p:cNvPr>
          <p:cNvSpPr txBox="1"/>
          <p:nvPr/>
        </p:nvSpPr>
        <p:spPr>
          <a:xfrm>
            <a:off x="487681" y="4855939"/>
            <a:ext cx="11343723" cy="1477328"/>
          </a:xfrm>
          <a:prstGeom prst="rect">
            <a:avLst/>
          </a:prstGeom>
          <a:solidFill>
            <a:schemeClr val="accent4">
              <a:lumMod val="20000"/>
              <a:lumOff val="80000"/>
            </a:schemeClr>
          </a:solidFill>
          <a:ln>
            <a:solidFill>
              <a:schemeClr val="tx1"/>
            </a:solidFill>
          </a:ln>
        </p:spPr>
        <p:txBody>
          <a:bodyPr wrap="square" rtlCol="0">
            <a:spAutoFit/>
          </a:bodyPr>
          <a:lstStyle/>
          <a:p>
            <a:r>
              <a:rPr lang="sl-SI" dirty="0"/>
              <a:t>DMP naj bo živ dokument. Ažurirajte ga ob vsaki večji spremembi, ki nastane pri ravnanju s podatki, še posebej pa v primerih, ko ustvarite nove podatke, ko se spremeni način dostopanja do podatkov, ko se spremeni način digitalnega skrbništva, v primeru doseganja določenih ciljev (npr. arhiviranje podatkov v </a:t>
            </a:r>
            <a:r>
              <a:rPr lang="sl-SI" dirty="0" err="1"/>
              <a:t>repozitorij</a:t>
            </a:r>
            <a:r>
              <a:rPr lang="sl-SI" dirty="0"/>
              <a:t>), v primeru sprememb politik (npr. odkritje inovacijskega potenciala in odločitev za prijavo patenta) ipd. Priporočamo, da so DMP-ji odprto dostopni pod pogoji licence CC BY, razen v z izjemami določenih primerih. </a:t>
            </a:r>
          </a:p>
        </p:txBody>
      </p:sp>
    </p:spTree>
    <p:extLst>
      <p:ext uri="{BB962C8B-B14F-4D97-AF65-F5344CB8AC3E}">
        <p14:creationId xmlns:p14="http://schemas.microsoft.com/office/powerpoint/2010/main" val="445841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pl-PL" dirty="0">
                <a:solidFill>
                  <a:schemeClr val="bg1"/>
                </a:solidFill>
                <a:latin typeface="Arial" panose="020B0604020202020204" pitchFamily="34" charset="0"/>
                <a:cs typeface="Arial" panose="020B0604020202020204" pitchFamily="34" charset="0"/>
              </a:rPr>
              <a:t>Splošen pregled ravnanja z raziskovalnimi podatki 1</a:t>
            </a:r>
            <a:endParaRPr lang="sl-SI" dirty="0">
              <a:solidFill>
                <a:schemeClr val="bg1"/>
              </a:solidFill>
              <a:latin typeface="Arial" panose="020B0604020202020204" pitchFamily="34" charset="0"/>
              <a:cs typeface="Arial" panose="020B0604020202020204" pitchFamily="34" charset="0"/>
            </a:endParaRP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41558" y="1682225"/>
            <a:ext cx="11262761" cy="4811881"/>
          </a:xfrm>
        </p:spPr>
        <p:txBody>
          <a:bodyPr>
            <a:noAutofit/>
          </a:bodyPr>
          <a:lstStyle/>
          <a:p>
            <a:pPr marL="0" indent="0" fontAlgn="base">
              <a:buNone/>
            </a:pPr>
            <a:r>
              <a:rPr lang="sl-SI" sz="2400" dirty="0"/>
              <a:t>1.1 Ali boste v raziskavi ponovno uporabili že obstoječe podatke predhodnih raziskav (vaših ali tujih) in za kakšen namen jih boste ponovno uporabili?</a:t>
            </a:r>
          </a:p>
          <a:p>
            <a:pPr marL="0" indent="0" fontAlgn="base">
              <a:buNone/>
            </a:pPr>
            <a:endParaRPr lang="sl-SI" sz="200" dirty="0"/>
          </a:p>
          <a:p>
            <a:pPr marL="0" indent="0" fontAlgn="base">
              <a:buNone/>
            </a:pPr>
            <a:r>
              <a:rPr lang="sl-SI" sz="2400" dirty="0"/>
              <a:t>1.2 Ali ste razmišljali o ponovni uporabi obstoječih podatkov, vendar se za to niste odločili? </a:t>
            </a:r>
          </a:p>
          <a:p>
            <a:pPr marL="0" indent="0" fontAlgn="base">
              <a:buNone/>
            </a:pPr>
            <a:endParaRPr lang="sl-SI" sz="500" dirty="0"/>
          </a:p>
          <a:p>
            <a:pPr marL="0" indent="0" fontAlgn="base">
              <a:buNone/>
            </a:pPr>
            <a:r>
              <a:rPr lang="sl-SI" sz="2400" dirty="0"/>
              <a:t>1.3 Katere vrste podatkov boste ustvarili ali ponovno uporabili in v katerih formatih bodo shranjeni? </a:t>
            </a:r>
            <a:r>
              <a:rPr lang="sl-SI" sz="2400" i="1" dirty="0"/>
              <a:t>Podrobneje v nadaljevanju…</a:t>
            </a:r>
            <a:endParaRPr lang="sl-SI" sz="1000" i="1" dirty="0"/>
          </a:p>
          <a:p>
            <a:pPr marL="0" indent="0" fontAlgn="base">
              <a:buNone/>
            </a:pPr>
            <a:endParaRPr lang="sl-SI" sz="900" dirty="0"/>
          </a:p>
          <a:p>
            <a:pPr fontAlgn="base">
              <a:buFont typeface="Wingdings" panose="05000000000000000000" pitchFamily="2" charset="2"/>
              <a:buChar char="§"/>
            </a:pPr>
            <a:endParaRPr lang="sl-SI" sz="2400" dirty="0"/>
          </a:p>
          <a:p>
            <a:pPr fontAlgn="base">
              <a:buFont typeface="Wingdings" panose="05000000000000000000" pitchFamily="2" charset="2"/>
              <a:buChar char="§"/>
            </a:pPr>
            <a:endParaRPr lang="sl-SI" sz="2400" dirty="0"/>
          </a:p>
          <a:p>
            <a:pPr marL="0" indent="0">
              <a:buNone/>
            </a:pPr>
            <a:endParaRPr lang="sl-SI" sz="100" dirty="0"/>
          </a:p>
        </p:txBody>
      </p:sp>
      <p:sp>
        <p:nvSpPr>
          <p:cNvPr id="5" name="PoljeZBesedilom 4">
            <a:extLst>
              <a:ext uri="{FF2B5EF4-FFF2-40B4-BE49-F238E27FC236}">
                <a16:creationId xmlns:a16="http://schemas.microsoft.com/office/drawing/2014/main" id="{9ADDD428-5694-4B8C-9C9E-126EF89E59D0}"/>
              </a:ext>
            </a:extLst>
          </p:cNvPr>
          <p:cNvSpPr txBox="1"/>
          <p:nvPr/>
        </p:nvSpPr>
        <p:spPr>
          <a:xfrm>
            <a:off x="487681" y="4462781"/>
            <a:ext cx="11343723" cy="2031325"/>
          </a:xfrm>
          <a:prstGeom prst="rect">
            <a:avLst/>
          </a:prstGeom>
          <a:solidFill>
            <a:schemeClr val="accent4">
              <a:lumMod val="20000"/>
              <a:lumOff val="80000"/>
            </a:schemeClr>
          </a:solidFill>
          <a:ln>
            <a:solidFill>
              <a:schemeClr val="tx1"/>
            </a:solidFill>
          </a:ln>
        </p:spPr>
        <p:txBody>
          <a:bodyPr wrap="square" rtlCol="0">
            <a:spAutoFit/>
          </a:bodyPr>
          <a:lstStyle/>
          <a:p>
            <a:r>
              <a:rPr lang="sl-SI" dirty="0"/>
              <a:t>Evropska komisija spodbuja inovativno ponovno uporabo raziskovalnih podatkov, torej reinterpretacijo obstoječih podatkov v novem kontekstu. Ponovno lahko uporabite podatkovne sete, ki so bili arhivirani v </a:t>
            </a:r>
            <a:r>
              <a:rPr lang="sl-SI" dirty="0" err="1"/>
              <a:t>repozitorijih</a:t>
            </a:r>
            <a:r>
              <a:rPr lang="sl-SI" dirty="0"/>
              <a:t> in so označeni z ustrezno licenco (npr. CC-BY) ter podatke iz podatkovnih člankov. Pri tem veljajo podobna pravila citiranja kot pri znanstvenih člankih (glejte npr. </a:t>
            </a:r>
            <a:r>
              <a:rPr lang="sl-SI" dirty="0">
                <a:hlinkClick r:id="rId3"/>
              </a:rPr>
              <a:t>https://www.dcc.ac.uk/guidance/how-guides/cite-datasets</a:t>
            </a:r>
            <a:r>
              <a:rPr lang="sl-SI" dirty="0"/>
              <a:t>). Če želite ponovno uporabiti večji del podatkov (npr. slik ali tabel) iz znanstvenih člankov, ki niso bili objavljeni v odprtem dostopu in so njihovi avtorji svoje avtorske pravice prenesli na založnike, lahko to storite, vendar morate založnika prositi za dovoljenje (primer založbe </a:t>
            </a:r>
            <a:r>
              <a:rPr lang="sl-SI" dirty="0" err="1"/>
              <a:t>Elsevier</a:t>
            </a:r>
            <a:r>
              <a:rPr lang="sl-SI" dirty="0"/>
              <a:t>: </a:t>
            </a:r>
            <a:r>
              <a:rPr lang="sl-SI" dirty="0">
                <a:hlinkClick r:id="rId4"/>
              </a:rPr>
              <a:t>https://www.elsevier.com/about/policies/copyright/permissions</a:t>
            </a:r>
            <a:r>
              <a:rPr lang="sl-SI" dirty="0"/>
              <a:t>).  </a:t>
            </a:r>
          </a:p>
        </p:txBody>
      </p:sp>
    </p:spTree>
    <p:extLst>
      <p:ext uri="{BB962C8B-B14F-4D97-AF65-F5344CB8AC3E}">
        <p14:creationId xmlns:p14="http://schemas.microsoft.com/office/powerpoint/2010/main" val="3263344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pl-PL" dirty="0">
                <a:solidFill>
                  <a:schemeClr val="bg1"/>
                </a:solidFill>
                <a:latin typeface="Arial" panose="020B0604020202020204" pitchFamily="34" charset="0"/>
                <a:cs typeface="Arial" panose="020B0604020202020204" pitchFamily="34" charset="0"/>
              </a:rPr>
              <a:t>Splošen pregled ravnanja z raziskovalnimi podatki 2</a:t>
            </a:r>
            <a:endParaRPr lang="sl-SI" dirty="0">
              <a:solidFill>
                <a:schemeClr val="bg1"/>
              </a:solidFill>
              <a:latin typeface="Arial" panose="020B0604020202020204" pitchFamily="34" charset="0"/>
              <a:cs typeface="Arial" panose="020B0604020202020204" pitchFamily="34" charset="0"/>
            </a:endParaRP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41558" y="1682225"/>
            <a:ext cx="11262761" cy="4811881"/>
          </a:xfrm>
        </p:spPr>
        <p:txBody>
          <a:bodyPr>
            <a:noAutofit/>
          </a:bodyPr>
          <a:lstStyle/>
          <a:p>
            <a:pPr marL="0" indent="0" fontAlgn="base">
              <a:buNone/>
            </a:pPr>
            <a:r>
              <a:rPr lang="sl-SI" sz="2400" dirty="0"/>
              <a:t>1.4 Kakšen je namen ustvarjanja ali ponovne uporabe podatkov in njihova povezava s cilji raziskave? </a:t>
            </a:r>
          </a:p>
          <a:p>
            <a:pPr marL="0" indent="0" fontAlgn="base">
              <a:buNone/>
            </a:pPr>
            <a:endParaRPr lang="sl-SI" sz="100" dirty="0"/>
          </a:p>
          <a:p>
            <a:pPr marL="0" indent="0" fontAlgn="base">
              <a:buNone/>
            </a:pPr>
            <a:r>
              <a:rPr lang="sl-SI" sz="2400" dirty="0"/>
              <a:t>1.5 Kakšna je pričakovana velikost podatkov, ki jih nameravate ustvariti ali ponovno uporabiti? </a:t>
            </a:r>
          </a:p>
          <a:p>
            <a:pPr marL="0" indent="0" fontAlgn="base">
              <a:buNone/>
            </a:pPr>
            <a:endParaRPr lang="sl-SI" sz="800" dirty="0"/>
          </a:p>
          <a:p>
            <a:pPr marL="0" indent="0" fontAlgn="base">
              <a:buNone/>
            </a:pPr>
            <a:r>
              <a:rPr lang="sl-SI" sz="2400" dirty="0"/>
              <a:t>1.6 Opišite, na kakšen način bodo podatki ustvarjeni oz. kakšen je izvor (provenienca) ustvarjenih ali  ponovno uporabljenih podatkov? </a:t>
            </a:r>
            <a:r>
              <a:rPr lang="sl-SI" sz="2400" i="1" dirty="0"/>
              <a:t>Podrobneje v nadaljevanju…</a:t>
            </a:r>
          </a:p>
          <a:p>
            <a:pPr marL="0" indent="0" fontAlgn="base">
              <a:buNone/>
            </a:pPr>
            <a:endParaRPr lang="sl-SI" sz="100" i="1" dirty="0"/>
          </a:p>
          <a:p>
            <a:pPr marL="0" indent="0" fontAlgn="base">
              <a:buNone/>
            </a:pPr>
            <a:r>
              <a:rPr lang="sl-SI" sz="2400" dirty="0"/>
              <a:t>1.7 </a:t>
            </a:r>
            <a:r>
              <a:rPr lang="pl-PL" sz="2400" dirty="0"/>
              <a:t>Komu še bi lahko bili vaši podatki koristni? </a:t>
            </a:r>
            <a:endParaRPr lang="sl-SI" sz="2400" dirty="0"/>
          </a:p>
          <a:p>
            <a:pPr marL="0" indent="0" fontAlgn="base">
              <a:buNone/>
            </a:pPr>
            <a:r>
              <a:rPr lang="sl-SI" sz="2400" dirty="0"/>
              <a:t> </a:t>
            </a:r>
          </a:p>
          <a:p>
            <a:pPr marL="0" indent="0" fontAlgn="base">
              <a:buNone/>
            </a:pPr>
            <a:endParaRPr lang="sl-SI" sz="900" dirty="0"/>
          </a:p>
          <a:p>
            <a:pPr marL="0" indent="0" fontAlgn="base">
              <a:buNone/>
            </a:pPr>
            <a:endParaRPr lang="sl-SI" sz="900" dirty="0"/>
          </a:p>
          <a:p>
            <a:pPr fontAlgn="base">
              <a:buFont typeface="Wingdings" panose="05000000000000000000" pitchFamily="2" charset="2"/>
              <a:buChar char="§"/>
            </a:pPr>
            <a:endParaRPr lang="sl-SI" sz="2400" dirty="0"/>
          </a:p>
          <a:p>
            <a:pPr fontAlgn="base">
              <a:buFont typeface="Wingdings" panose="05000000000000000000" pitchFamily="2" charset="2"/>
              <a:buChar char="§"/>
            </a:pPr>
            <a:endParaRPr lang="sl-SI" sz="2400" dirty="0"/>
          </a:p>
          <a:p>
            <a:pPr marL="0" indent="0">
              <a:buNone/>
            </a:pPr>
            <a:endParaRPr lang="sl-SI" sz="100" dirty="0"/>
          </a:p>
        </p:txBody>
      </p:sp>
      <p:sp>
        <p:nvSpPr>
          <p:cNvPr id="5" name="PoljeZBesedilom 4">
            <a:extLst>
              <a:ext uri="{FF2B5EF4-FFF2-40B4-BE49-F238E27FC236}">
                <a16:creationId xmlns:a16="http://schemas.microsoft.com/office/drawing/2014/main" id="{9ADDD428-5694-4B8C-9C9E-126EF89E59D0}"/>
              </a:ext>
            </a:extLst>
          </p:cNvPr>
          <p:cNvSpPr txBox="1"/>
          <p:nvPr/>
        </p:nvSpPr>
        <p:spPr>
          <a:xfrm>
            <a:off x="424138" y="5234568"/>
            <a:ext cx="11343723" cy="1200329"/>
          </a:xfrm>
          <a:prstGeom prst="rect">
            <a:avLst/>
          </a:prstGeom>
          <a:solidFill>
            <a:schemeClr val="accent4">
              <a:lumMod val="20000"/>
              <a:lumOff val="80000"/>
            </a:schemeClr>
          </a:solidFill>
          <a:ln>
            <a:solidFill>
              <a:schemeClr val="tx1"/>
            </a:solidFill>
          </a:ln>
        </p:spPr>
        <p:txBody>
          <a:bodyPr wrap="square" rtlCol="0">
            <a:spAutoFit/>
          </a:bodyPr>
          <a:lstStyle/>
          <a:p>
            <a:r>
              <a:rPr lang="sl-SI" dirty="0"/>
              <a:t>Pomembno je pravilno razumevanje ponovne uporabe že ustvarjenih podatkov. Ponovna uporaba ni nekritična uporaba obstoječih podatkovnih setov brez poznavanja vsebinskega konteksta ter vseh ostalih okoliščin, v katerih so podatki bili ustvarjeni. Na podlagi tega iz že ustvarjenih podatkov ustvarite svoj nabor podatkov, ki jih uporabite v svoji raziskavi. Ključno za ustrezno ponovno uporabo podatkov je, da so bili le ti ustvarjeni upoštevajoč načela FAIR.  </a:t>
            </a:r>
          </a:p>
        </p:txBody>
      </p:sp>
    </p:spTree>
    <p:extLst>
      <p:ext uri="{BB962C8B-B14F-4D97-AF65-F5344CB8AC3E}">
        <p14:creationId xmlns:p14="http://schemas.microsoft.com/office/powerpoint/2010/main" val="4239474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pl-PL" dirty="0">
                <a:solidFill>
                  <a:schemeClr val="bg1"/>
                </a:solidFill>
                <a:latin typeface="Arial" panose="020B0604020202020204" pitchFamily="34" charset="0"/>
                <a:cs typeface="Arial" panose="020B0604020202020204" pitchFamily="34" charset="0"/>
              </a:rPr>
              <a:t>Deljenje podatkov po načelih FAIR – trajni identifikatorji </a:t>
            </a:r>
            <a:endParaRPr lang="sl-SI" dirty="0">
              <a:solidFill>
                <a:schemeClr val="bg1"/>
              </a:solidFill>
              <a:latin typeface="Arial" panose="020B0604020202020204" pitchFamily="34" charset="0"/>
              <a:cs typeface="Arial" panose="020B0604020202020204" pitchFamily="34" charset="0"/>
            </a:endParaRP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41558" y="1682225"/>
            <a:ext cx="11262761" cy="4811881"/>
          </a:xfrm>
        </p:spPr>
        <p:txBody>
          <a:bodyPr>
            <a:noAutofit/>
          </a:bodyPr>
          <a:lstStyle/>
          <a:p>
            <a:pPr marL="0" indent="0" fontAlgn="base">
              <a:buNone/>
            </a:pPr>
            <a:r>
              <a:rPr lang="sl-SI" sz="2400" dirty="0"/>
              <a:t> 2.1.1 Ali bodo podatki označeni s trajnim identifikatorjem digitalnih objektov (PID)? </a:t>
            </a:r>
          </a:p>
          <a:p>
            <a:pPr marL="0" indent="0" fontAlgn="base">
              <a:buNone/>
            </a:pPr>
            <a:endParaRPr lang="sl-SI" sz="900" dirty="0"/>
          </a:p>
          <a:p>
            <a:pPr fontAlgn="base">
              <a:buFont typeface="Wingdings" panose="05000000000000000000" pitchFamily="2" charset="2"/>
              <a:buChar char="§"/>
            </a:pPr>
            <a:endParaRPr lang="sl-SI" sz="2400" dirty="0"/>
          </a:p>
          <a:p>
            <a:pPr fontAlgn="base">
              <a:buFont typeface="Wingdings" panose="05000000000000000000" pitchFamily="2" charset="2"/>
              <a:buChar char="§"/>
            </a:pPr>
            <a:endParaRPr lang="sl-SI" sz="2400" dirty="0"/>
          </a:p>
          <a:p>
            <a:pPr marL="0" indent="0">
              <a:buNone/>
            </a:pPr>
            <a:endParaRPr lang="sl-SI" sz="100" dirty="0"/>
          </a:p>
        </p:txBody>
      </p:sp>
      <p:sp>
        <p:nvSpPr>
          <p:cNvPr id="6" name="PoljeZBesedilom 5">
            <a:extLst>
              <a:ext uri="{FF2B5EF4-FFF2-40B4-BE49-F238E27FC236}">
                <a16:creationId xmlns:a16="http://schemas.microsoft.com/office/drawing/2014/main" id="{C0CD84E3-C2EE-418F-ABC2-8807AE6D411F}"/>
              </a:ext>
            </a:extLst>
          </p:cNvPr>
          <p:cNvSpPr txBox="1"/>
          <p:nvPr/>
        </p:nvSpPr>
        <p:spPr>
          <a:xfrm>
            <a:off x="441557" y="5974384"/>
            <a:ext cx="11343723" cy="646331"/>
          </a:xfrm>
          <a:prstGeom prst="rect">
            <a:avLst/>
          </a:prstGeom>
          <a:solidFill>
            <a:schemeClr val="accent4">
              <a:lumMod val="20000"/>
              <a:lumOff val="80000"/>
            </a:schemeClr>
          </a:solidFill>
          <a:ln>
            <a:solidFill>
              <a:schemeClr val="tx1"/>
            </a:solidFill>
          </a:ln>
        </p:spPr>
        <p:txBody>
          <a:bodyPr wrap="square" rtlCol="0">
            <a:spAutoFit/>
          </a:bodyPr>
          <a:lstStyle/>
          <a:p>
            <a:r>
              <a:rPr lang="sl-SI" dirty="0"/>
              <a:t>Opis vključevanja načel FAIR v RDM je nujen del vsakega DMP, saj predstavlja podlago za ponovno uporabo podatkov. </a:t>
            </a:r>
            <a:r>
              <a:rPr lang="sl-SI" i="1" dirty="0"/>
              <a:t>Podrobneje o načelih FAIR v DMP  v nadaljevanju predstavitve…</a:t>
            </a:r>
          </a:p>
        </p:txBody>
      </p:sp>
      <p:sp>
        <p:nvSpPr>
          <p:cNvPr id="7" name="PoljeZBesedilom 6">
            <a:extLst>
              <a:ext uri="{FF2B5EF4-FFF2-40B4-BE49-F238E27FC236}">
                <a16:creationId xmlns:a16="http://schemas.microsoft.com/office/drawing/2014/main" id="{7DF53C24-D050-4680-A810-FC87EEE180B1}"/>
              </a:ext>
            </a:extLst>
          </p:cNvPr>
          <p:cNvSpPr txBox="1"/>
          <p:nvPr/>
        </p:nvSpPr>
        <p:spPr>
          <a:xfrm>
            <a:off x="441556" y="2231400"/>
            <a:ext cx="11343723" cy="3616375"/>
          </a:xfrm>
          <a:prstGeom prst="rect">
            <a:avLst/>
          </a:prstGeom>
          <a:solidFill>
            <a:schemeClr val="accent4">
              <a:lumMod val="20000"/>
              <a:lumOff val="80000"/>
            </a:schemeClr>
          </a:solidFill>
          <a:ln>
            <a:solidFill>
              <a:schemeClr val="tx1"/>
            </a:solidFill>
          </a:ln>
        </p:spPr>
        <p:txBody>
          <a:bodyPr wrap="square" rtlCol="0">
            <a:spAutoFit/>
          </a:bodyPr>
          <a:lstStyle/>
          <a:p>
            <a:pPr fontAlgn="base"/>
            <a:r>
              <a:rPr lang="sl-SI" dirty="0"/>
              <a:t>Trajni identifikatorji (</a:t>
            </a:r>
            <a:r>
              <a:rPr lang="sl-SI" dirty="0" err="1"/>
              <a:t>Persistent</a:t>
            </a:r>
            <a:r>
              <a:rPr lang="sl-SI" dirty="0"/>
              <a:t> </a:t>
            </a:r>
            <a:r>
              <a:rPr lang="sl-SI" dirty="0" err="1"/>
              <a:t>Identifiers</a:t>
            </a:r>
            <a:r>
              <a:rPr lang="sl-SI" dirty="0"/>
              <a:t>, PID) predstavljajo enolične in trajne povezave do različnih digitalnih objektov (npr. raziskovalni podatki, objave ipd.) kot tudi do ne-digitalnih objektov (npr. raziskovalci, afiliacije, projekti ipd.).</a:t>
            </a:r>
          </a:p>
          <a:p>
            <a:pPr fontAlgn="base"/>
            <a:r>
              <a:rPr lang="sl-SI" dirty="0"/>
              <a:t>Najpomembnejše vrste </a:t>
            </a:r>
            <a:r>
              <a:rPr lang="sl-SI" dirty="0" err="1"/>
              <a:t>PIDov</a:t>
            </a:r>
            <a:r>
              <a:rPr lang="sl-SI" dirty="0"/>
              <a:t> za digitalne objekte:</a:t>
            </a:r>
          </a:p>
          <a:p>
            <a:pPr marL="285750" indent="-285750" fontAlgn="base">
              <a:buFont typeface="Arial" panose="020B0604020202020204" pitchFamily="34" charset="0"/>
              <a:buChar char="•"/>
            </a:pPr>
            <a:r>
              <a:rPr lang="sl-SI" sz="1400" dirty="0" err="1">
                <a:hlinkClick r:id="rId3"/>
              </a:rPr>
              <a:t>Digital</a:t>
            </a:r>
            <a:r>
              <a:rPr lang="sl-SI" sz="1400" dirty="0">
                <a:hlinkClick r:id="rId3"/>
              </a:rPr>
              <a:t> </a:t>
            </a:r>
            <a:r>
              <a:rPr lang="sl-SI" sz="1400" dirty="0" err="1">
                <a:hlinkClick r:id="rId3"/>
              </a:rPr>
              <a:t>Object</a:t>
            </a:r>
            <a:r>
              <a:rPr lang="sl-SI" sz="1400" dirty="0">
                <a:hlinkClick r:id="rId3"/>
              </a:rPr>
              <a:t> </a:t>
            </a:r>
            <a:r>
              <a:rPr lang="sl-SI" sz="1400" dirty="0" err="1">
                <a:hlinkClick r:id="rId3"/>
              </a:rPr>
              <a:t>Identifier</a:t>
            </a:r>
            <a:r>
              <a:rPr lang="sl-SI" sz="1400" dirty="0">
                <a:hlinkClick r:id="rId3"/>
              </a:rPr>
              <a:t> (DOI)</a:t>
            </a:r>
            <a:r>
              <a:rPr lang="sl-SI" sz="1400" dirty="0"/>
              <a:t>,</a:t>
            </a:r>
            <a:r>
              <a:rPr lang="sl-SI" sz="1400" dirty="0">
                <a:hlinkClick r:id="rId4"/>
              </a:rPr>
              <a:t> </a:t>
            </a:r>
          </a:p>
          <a:p>
            <a:pPr marL="285750" indent="-285750" fontAlgn="base">
              <a:buFont typeface="Arial" panose="020B0604020202020204" pitchFamily="34" charset="0"/>
              <a:buChar char="•"/>
            </a:pPr>
            <a:r>
              <a:rPr lang="sl-SI" sz="1400" dirty="0" err="1">
                <a:hlinkClick r:id="rId4"/>
              </a:rPr>
              <a:t>Handle</a:t>
            </a:r>
            <a:r>
              <a:rPr lang="sl-SI" sz="1400" dirty="0">
                <a:hlinkClick r:id="rId4"/>
              </a:rPr>
              <a:t> (HNDL)</a:t>
            </a:r>
            <a:r>
              <a:rPr lang="sl-SI" sz="1400" dirty="0"/>
              <a:t>,</a:t>
            </a:r>
            <a:r>
              <a:rPr lang="sl-SI" sz="1400" dirty="0">
                <a:hlinkClick r:id="rId5"/>
              </a:rPr>
              <a:t> </a:t>
            </a:r>
          </a:p>
          <a:p>
            <a:pPr marL="285750" indent="-285750" fontAlgn="base">
              <a:buFont typeface="Arial" panose="020B0604020202020204" pitchFamily="34" charset="0"/>
              <a:buChar char="•"/>
            </a:pPr>
            <a:r>
              <a:rPr lang="sl-SI" sz="1400" dirty="0" err="1">
                <a:hlinkClick r:id="rId5"/>
              </a:rPr>
              <a:t>Archival</a:t>
            </a:r>
            <a:r>
              <a:rPr lang="sl-SI" sz="1400" dirty="0">
                <a:hlinkClick r:id="rId5"/>
              </a:rPr>
              <a:t> </a:t>
            </a:r>
            <a:r>
              <a:rPr lang="sl-SI" sz="1400" dirty="0" err="1">
                <a:hlinkClick r:id="rId5"/>
              </a:rPr>
              <a:t>Resource</a:t>
            </a:r>
            <a:r>
              <a:rPr lang="sl-SI" sz="1400" dirty="0">
                <a:hlinkClick r:id="rId5"/>
              </a:rPr>
              <a:t> </a:t>
            </a:r>
            <a:r>
              <a:rPr lang="sl-SI" sz="1400" dirty="0" err="1">
                <a:hlinkClick r:id="rId5"/>
              </a:rPr>
              <a:t>Key</a:t>
            </a:r>
            <a:r>
              <a:rPr lang="sl-SI" sz="1400" dirty="0">
                <a:hlinkClick r:id="rId5"/>
              </a:rPr>
              <a:t> (ARK)</a:t>
            </a:r>
            <a:r>
              <a:rPr lang="sl-SI" sz="1400" dirty="0"/>
              <a:t>,</a:t>
            </a:r>
            <a:r>
              <a:rPr lang="sl-SI" sz="1400" dirty="0">
                <a:hlinkClick r:id="rId6"/>
              </a:rPr>
              <a:t> </a:t>
            </a:r>
          </a:p>
          <a:p>
            <a:pPr marL="285750" indent="-285750" fontAlgn="base">
              <a:buFont typeface="Arial" panose="020B0604020202020204" pitchFamily="34" charset="0"/>
              <a:buChar char="•"/>
            </a:pPr>
            <a:r>
              <a:rPr lang="sl-SI" sz="1400" dirty="0" err="1">
                <a:hlinkClick r:id="rId6"/>
              </a:rPr>
              <a:t>Persistent</a:t>
            </a:r>
            <a:r>
              <a:rPr lang="sl-SI" sz="1400" dirty="0">
                <a:hlinkClick r:id="rId6"/>
              </a:rPr>
              <a:t> Uniform </a:t>
            </a:r>
            <a:r>
              <a:rPr lang="sl-SI" sz="1400" dirty="0" err="1">
                <a:hlinkClick r:id="rId6"/>
              </a:rPr>
              <a:t>Resource</a:t>
            </a:r>
            <a:r>
              <a:rPr lang="sl-SI" sz="1400" dirty="0">
                <a:hlinkClick r:id="rId6"/>
              </a:rPr>
              <a:t> </a:t>
            </a:r>
            <a:r>
              <a:rPr lang="sl-SI" sz="1400" dirty="0" err="1">
                <a:hlinkClick r:id="rId6"/>
              </a:rPr>
              <a:t>Locator</a:t>
            </a:r>
            <a:r>
              <a:rPr lang="sl-SI" sz="1400" dirty="0">
                <a:hlinkClick r:id="rId6"/>
              </a:rPr>
              <a:t> (PURL)</a:t>
            </a:r>
            <a:r>
              <a:rPr lang="sl-SI" sz="1400" dirty="0"/>
              <a:t>, </a:t>
            </a:r>
          </a:p>
          <a:p>
            <a:pPr marL="285750" indent="-285750" fontAlgn="base">
              <a:buFont typeface="Arial" panose="020B0604020202020204" pitchFamily="34" charset="0"/>
              <a:buChar char="•"/>
            </a:pPr>
            <a:r>
              <a:rPr lang="sl-SI" sz="1400" dirty="0" err="1">
                <a:hlinkClick r:id="rId7"/>
              </a:rPr>
              <a:t>Universal</a:t>
            </a:r>
            <a:r>
              <a:rPr lang="sl-SI" sz="1400" dirty="0">
                <a:hlinkClick r:id="rId7"/>
              </a:rPr>
              <a:t> </a:t>
            </a:r>
            <a:r>
              <a:rPr lang="sl-SI" sz="1400" dirty="0" err="1">
                <a:hlinkClick r:id="rId7"/>
              </a:rPr>
              <a:t>Resource</a:t>
            </a:r>
            <a:r>
              <a:rPr lang="sl-SI" sz="1400" dirty="0">
                <a:hlinkClick r:id="rId7"/>
              </a:rPr>
              <a:t> Name (URN)</a:t>
            </a:r>
            <a:r>
              <a:rPr lang="sl-SI" sz="1400" dirty="0"/>
              <a:t>.</a:t>
            </a:r>
          </a:p>
          <a:p>
            <a:pPr fontAlgn="base"/>
            <a:endParaRPr lang="sl-SI" sz="500" dirty="0"/>
          </a:p>
          <a:p>
            <a:pPr fontAlgn="base"/>
            <a:r>
              <a:rPr lang="sl-SI" dirty="0"/>
              <a:t>Najpomembnejše vrste </a:t>
            </a:r>
            <a:r>
              <a:rPr lang="sl-SI" dirty="0" err="1"/>
              <a:t>PIDov</a:t>
            </a:r>
            <a:r>
              <a:rPr lang="sl-SI" dirty="0"/>
              <a:t> za ne-digitalne objekte so:</a:t>
            </a:r>
          </a:p>
          <a:p>
            <a:pPr marL="285750" indent="-285750" fontAlgn="base">
              <a:buFont typeface="Arial" panose="020B0604020202020204" pitchFamily="34" charset="0"/>
              <a:buChar char="•"/>
            </a:pPr>
            <a:r>
              <a:rPr lang="sl-SI" sz="1400" dirty="0"/>
              <a:t>za identifikacijo avtorjev oz. raziskovalcev:</a:t>
            </a:r>
            <a:r>
              <a:rPr lang="sl-SI" sz="1400" dirty="0">
                <a:hlinkClick r:id="rId8"/>
              </a:rPr>
              <a:t> </a:t>
            </a:r>
            <a:r>
              <a:rPr lang="sl-SI" sz="1400" dirty="0" err="1">
                <a:hlinkClick r:id="rId8"/>
              </a:rPr>
              <a:t>International</a:t>
            </a:r>
            <a:r>
              <a:rPr lang="sl-SI" sz="1400" dirty="0">
                <a:hlinkClick r:id="rId8"/>
              </a:rPr>
              <a:t> Standard Name </a:t>
            </a:r>
            <a:r>
              <a:rPr lang="sl-SI" sz="1400" dirty="0" err="1">
                <a:hlinkClick r:id="rId8"/>
              </a:rPr>
              <a:t>Identifier</a:t>
            </a:r>
            <a:r>
              <a:rPr lang="sl-SI" sz="1400" dirty="0">
                <a:hlinkClick r:id="rId8"/>
              </a:rPr>
              <a:t> (ISNI)</a:t>
            </a:r>
            <a:r>
              <a:rPr lang="sl-SI" sz="1400" b="1" dirty="0"/>
              <a:t>,</a:t>
            </a:r>
            <a:r>
              <a:rPr lang="sl-SI" sz="1400" b="1" dirty="0">
                <a:hlinkClick r:id="rId9"/>
              </a:rPr>
              <a:t> </a:t>
            </a:r>
            <a:r>
              <a:rPr lang="sl-SI" sz="1400" dirty="0">
                <a:hlinkClick r:id="rId9"/>
              </a:rPr>
              <a:t>Open </a:t>
            </a:r>
            <a:r>
              <a:rPr lang="sl-SI" sz="1400" dirty="0" err="1">
                <a:hlinkClick r:id="rId9"/>
              </a:rPr>
              <a:t>Researcher</a:t>
            </a:r>
            <a:r>
              <a:rPr lang="sl-SI" sz="1400" dirty="0">
                <a:hlinkClick r:id="rId9"/>
              </a:rPr>
              <a:t> </a:t>
            </a:r>
            <a:r>
              <a:rPr lang="sl-SI" sz="1400" dirty="0" err="1">
                <a:hlinkClick r:id="rId9"/>
              </a:rPr>
              <a:t>and</a:t>
            </a:r>
            <a:r>
              <a:rPr lang="sl-SI" sz="1400" dirty="0">
                <a:hlinkClick r:id="rId9"/>
              </a:rPr>
              <a:t> </a:t>
            </a:r>
            <a:r>
              <a:rPr lang="sl-SI" sz="1400" dirty="0" err="1">
                <a:hlinkClick r:id="rId9"/>
              </a:rPr>
              <a:t>Contributor</a:t>
            </a:r>
            <a:r>
              <a:rPr lang="sl-SI" sz="1400" dirty="0">
                <a:hlinkClick r:id="rId9"/>
              </a:rPr>
              <a:t> </a:t>
            </a:r>
            <a:r>
              <a:rPr lang="sl-SI" sz="1400" dirty="0" err="1">
                <a:hlinkClick r:id="rId9"/>
              </a:rPr>
              <a:t>Identifier</a:t>
            </a:r>
            <a:r>
              <a:rPr lang="sl-SI" sz="1400" dirty="0">
                <a:hlinkClick r:id="rId9"/>
              </a:rPr>
              <a:t> (ORCID </a:t>
            </a:r>
            <a:r>
              <a:rPr lang="sl-SI" sz="1400" dirty="0" err="1">
                <a:hlinkClick r:id="rId9"/>
              </a:rPr>
              <a:t>iD</a:t>
            </a:r>
            <a:r>
              <a:rPr lang="sl-SI" sz="1400" dirty="0">
                <a:hlinkClick r:id="rId9"/>
              </a:rPr>
              <a:t>)</a:t>
            </a:r>
            <a:r>
              <a:rPr lang="sl-SI" sz="1400" b="1" dirty="0"/>
              <a:t>,</a:t>
            </a:r>
            <a:r>
              <a:rPr lang="sl-SI" sz="1400" b="1" dirty="0">
                <a:hlinkClick r:id="rId10"/>
              </a:rPr>
              <a:t> </a:t>
            </a:r>
            <a:r>
              <a:rPr lang="sl-SI" sz="1400" dirty="0" err="1">
                <a:hlinkClick r:id="rId10"/>
              </a:rPr>
              <a:t>ResearcherID</a:t>
            </a:r>
            <a:r>
              <a:rPr lang="sl-SI" sz="1400" dirty="0"/>
              <a:t> in</a:t>
            </a:r>
            <a:r>
              <a:rPr lang="sl-SI" sz="1400" b="1" dirty="0">
                <a:hlinkClick r:id="rId11"/>
              </a:rPr>
              <a:t> </a:t>
            </a:r>
            <a:r>
              <a:rPr lang="sl-SI" sz="1400" dirty="0" err="1">
                <a:hlinkClick r:id="rId11"/>
              </a:rPr>
              <a:t>Scopus</a:t>
            </a:r>
            <a:r>
              <a:rPr lang="sl-SI" sz="1400" dirty="0">
                <a:hlinkClick r:id="rId11"/>
              </a:rPr>
              <a:t> </a:t>
            </a:r>
            <a:r>
              <a:rPr lang="sl-SI" sz="1400" dirty="0" err="1">
                <a:hlinkClick r:id="rId11"/>
              </a:rPr>
              <a:t>Author</a:t>
            </a:r>
            <a:r>
              <a:rPr lang="sl-SI" sz="1400" dirty="0">
                <a:hlinkClick r:id="rId11"/>
              </a:rPr>
              <a:t> ID</a:t>
            </a:r>
            <a:r>
              <a:rPr lang="sl-SI" sz="1400" b="1" dirty="0"/>
              <a:t>.</a:t>
            </a:r>
            <a:endParaRPr lang="sl-SI" sz="1400" dirty="0"/>
          </a:p>
          <a:p>
            <a:pPr marL="285750" indent="-285750" fontAlgn="base">
              <a:buFont typeface="Arial" panose="020B0604020202020204" pitchFamily="34" charset="0"/>
              <a:buChar char="•"/>
            </a:pPr>
            <a:r>
              <a:rPr lang="sl-SI" sz="1400" dirty="0"/>
              <a:t>za identifikacijo afiliacij in financerjev znanstvenoraziskovalnega dela:</a:t>
            </a:r>
            <a:r>
              <a:rPr lang="sl-SI" sz="1400" dirty="0">
                <a:hlinkClick r:id="rId12"/>
              </a:rPr>
              <a:t> </a:t>
            </a:r>
            <a:r>
              <a:rPr lang="sl-SI" sz="1400" dirty="0" err="1">
                <a:hlinkClick r:id="rId12"/>
              </a:rPr>
              <a:t>Funder</a:t>
            </a:r>
            <a:r>
              <a:rPr lang="sl-SI" sz="1400" dirty="0">
                <a:hlinkClick r:id="rId12"/>
              </a:rPr>
              <a:t> ID</a:t>
            </a:r>
            <a:r>
              <a:rPr lang="sl-SI" sz="1400" b="1" dirty="0"/>
              <a:t>,</a:t>
            </a:r>
            <a:r>
              <a:rPr lang="sl-SI" sz="1400" b="1" dirty="0">
                <a:hlinkClick r:id="rId13"/>
              </a:rPr>
              <a:t> </a:t>
            </a:r>
            <a:r>
              <a:rPr lang="sl-SI" sz="1400" dirty="0">
                <a:hlinkClick r:id="rId13"/>
              </a:rPr>
              <a:t>Global </a:t>
            </a:r>
            <a:r>
              <a:rPr lang="sl-SI" sz="1400" dirty="0" err="1">
                <a:hlinkClick r:id="rId13"/>
              </a:rPr>
              <a:t>Research</a:t>
            </a:r>
            <a:r>
              <a:rPr lang="sl-SI" sz="1400" dirty="0">
                <a:hlinkClick r:id="rId13"/>
              </a:rPr>
              <a:t> </a:t>
            </a:r>
            <a:r>
              <a:rPr lang="sl-SI" sz="1400" dirty="0" err="1">
                <a:hlinkClick r:id="rId13"/>
              </a:rPr>
              <a:t>Identifier</a:t>
            </a:r>
            <a:r>
              <a:rPr lang="sl-SI" sz="1400" dirty="0">
                <a:hlinkClick r:id="rId13"/>
              </a:rPr>
              <a:t> </a:t>
            </a:r>
            <a:r>
              <a:rPr lang="sl-SI" sz="1400" dirty="0" err="1">
                <a:hlinkClick r:id="rId13"/>
              </a:rPr>
              <a:t>Database</a:t>
            </a:r>
            <a:r>
              <a:rPr lang="sl-SI" sz="1400" dirty="0">
                <a:hlinkClick r:id="rId13"/>
              </a:rPr>
              <a:t> (GRID) ID</a:t>
            </a:r>
            <a:r>
              <a:rPr lang="sl-SI" sz="1400" dirty="0"/>
              <a:t> in</a:t>
            </a:r>
            <a:r>
              <a:rPr lang="sl-SI" sz="1400" dirty="0">
                <a:hlinkClick r:id="rId14"/>
              </a:rPr>
              <a:t> </a:t>
            </a:r>
            <a:r>
              <a:rPr lang="sl-SI" sz="1400" dirty="0" err="1">
                <a:hlinkClick r:id="rId14"/>
              </a:rPr>
              <a:t>Research</a:t>
            </a:r>
            <a:r>
              <a:rPr lang="sl-SI" sz="1400" dirty="0">
                <a:hlinkClick r:id="rId14"/>
              </a:rPr>
              <a:t> </a:t>
            </a:r>
            <a:r>
              <a:rPr lang="sl-SI" sz="1400" dirty="0" err="1">
                <a:hlinkClick r:id="rId14"/>
              </a:rPr>
              <a:t>Organization</a:t>
            </a:r>
            <a:r>
              <a:rPr lang="sl-SI" sz="1400" dirty="0">
                <a:hlinkClick r:id="rId14"/>
              </a:rPr>
              <a:t> </a:t>
            </a:r>
            <a:r>
              <a:rPr lang="sl-SI" sz="1400" dirty="0" err="1">
                <a:hlinkClick r:id="rId14"/>
              </a:rPr>
              <a:t>Registry</a:t>
            </a:r>
            <a:r>
              <a:rPr lang="sl-SI" sz="1400" dirty="0">
                <a:hlinkClick r:id="rId14"/>
              </a:rPr>
              <a:t> (ROR) ID</a:t>
            </a:r>
            <a:r>
              <a:rPr lang="sl-SI" sz="1400" b="1" dirty="0"/>
              <a:t>.</a:t>
            </a:r>
            <a:endParaRPr lang="sl-SI" sz="1400" dirty="0"/>
          </a:p>
          <a:p>
            <a:pPr fontAlgn="base"/>
            <a:endParaRPr lang="sl-SI" sz="400" dirty="0"/>
          </a:p>
          <a:p>
            <a:pPr fontAlgn="base"/>
            <a:r>
              <a:rPr lang="sl-SI" dirty="0"/>
              <a:t>Več o </a:t>
            </a:r>
            <a:r>
              <a:rPr lang="sl-SI" dirty="0" err="1"/>
              <a:t>PIDih</a:t>
            </a:r>
            <a:r>
              <a:rPr lang="sl-SI" dirty="0"/>
              <a:t> na: </a:t>
            </a:r>
            <a:r>
              <a:rPr lang="sl-SI" dirty="0">
                <a:hlinkClick r:id="rId15"/>
              </a:rPr>
              <a:t>https://www.dpconline.org/handbook/technical-solutions-and-tools/persistent-identifiers</a:t>
            </a:r>
            <a:r>
              <a:rPr lang="sl-SI" dirty="0"/>
              <a:t>.</a:t>
            </a:r>
          </a:p>
        </p:txBody>
      </p:sp>
    </p:spTree>
    <p:extLst>
      <p:ext uri="{BB962C8B-B14F-4D97-AF65-F5344CB8AC3E}">
        <p14:creationId xmlns:p14="http://schemas.microsoft.com/office/powerpoint/2010/main" val="3023174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pl-PL" dirty="0">
                <a:solidFill>
                  <a:schemeClr val="bg1"/>
                </a:solidFill>
                <a:latin typeface="Arial" panose="020B0604020202020204" pitchFamily="34" charset="0"/>
                <a:cs typeface="Arial" panose="020B0604020202020204" pitchFamily="34" charset="0"/>
              </a:rPr>
              <a:t>Deljenje podatkov po načelih FAIR – ravnanje z metapodatki</a:t>
            </a:r>
            <a:endParaRPr lang="sl-SI" dirty="0">
              <a:solidFill>
                <a:schemeClr val="bg1"/>
              </a:solidFill>
              <a:latin typeface="Arial" panose="020B0604020202020204" pitchFamily="34" charset="0"/>
              <a:cs typeface="Arial" panose="020B0604020202020204" pitchFamily="34" charset="0"/>
            </a:endParaRP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41558" y="1682225"/>
            <a:ext cx="11262761" cy="4811881"/>
          </a:xfrm>
        </p:spPr>
        <p:txBody>
          <a:bodyPr>
            <a:noAutofit/>
          </a:bodyPr>
          <a:lstStyle/>
          <a:p>
            <a:pPr marL="0" indent="0" fontAlgn="base">
              <a:buNone/>
            </a:pPr>
            <a:r>
              <a:rPr lang="sl-SI" sz="2400" dirty="0"/>
              <a:t> 2.1.7 </a:t>
            </a:r>
            <a:r>
              <a:rPr lang="pl-PL" sz="2400" dirty="0"/>
              <a:t>Ali bodo metapodatki dostopni na način, da jih bo mogoče strojno zajemati in indeksirati? </a:t>
            </a:r>
          </a:p>
          <a:p>
            <a:pPr marL="0" indent="0" fontAlgn="base">
              <a:buNone/>
            </a:pPr>
            <a:endParaRPr lang="sl-SI" sz="900" dirty="0"/>
          </a:p>
          <a:p>
            <a:pPr fontAlgn="base">
              <a:buFont typeface="Wingdings" panose="05000000000000000000" pitchFamily="2" charset="2"/>
              <a:buChar char="§"/>
            </a:pPr>
            <a:endParaRPr lang="sl-SI" sz="2400" dirty="0"/>
          </a:p>
          <a:p>
            <a:pPr fontAlgn="base">
              <a:buFont typeface="Wingdings" panose="05000000000000000000" pitchFamily="2" charset="2"/>
              <a:buChar char="§"/>
            </a:pPr>
            <a:endParaRPr lang="sl-SI" sz="2400" dirty="0"/>
          </a:p>
          <a:p>
            <a:pPr marL="0" indent="0">
              <a:buNone/>
            </a:pPr>
            <a:endParaRPr lang="sl-SI" sz="100" dirty="0"/>
          </a:p>
        </p:txBody>
      </p:sp>
      <p:sp>
        <p:nvSpPr>
          <p:cNvPr id="6" name="PoljeZBesedilom 5">
            <a:extLst>
              <a:ext uri="{FF2B5EF4-FFF2-40B4-BE49-F238E27FC236}">
                <a16:creationId xmlns:a16="http://schemas.microsoft.com/office/drawing/2014/main" id="{C0CD84E3-C2EE-418F-ABC2-8807AE6D411F}"/>
              </a:ext>
            </a:extLst>
          </p:cNvPr>
          <p:cNvSpPr txBox="1"/>
          <p:nvPr/>
        </p:nvSpPr>
        <p:spPr>
          <a:xfrm>
            <a:off x="487681" y="2934003"/>
            <a:ext cx="11343723" cy="2585323"/>
          </a:xfrm>
          <a:prstGeom prst="rect">
            <a:avLst/>
          </a:prstGeom>
          <a:solidFill>
            <a:schemeClr val="accent4">
              <a:lumMod val="20000"/>
              <a:lumOff val="80000"/>
            </a:schemeClr>
          </a:solidFill>
          <a:ln>
            <a:solidFill>
              <a:schemeClr val="tx1"/>
            </a:solidFill>
          </a:ln>
        </p:spPr>
        <p:txBody>
          <a:bodyPr wrap="square" rtlCol="0">
            <a:spAutoFit/>
          </a:bodyPr>
          <a:lstStyle/>
          <a:p>
            <a:pPr algn="just"/>
            <a:r>
              <a:rPr lang="sl-SI" dirty="0"/>
              <a:t>Fizičnim uporabnikom mora biti omogočena uporaba in interpretacija podatkov, zato morajo biti metapodatki in podatki zapisani v razumljivem in splošno dostopnem jeziku, ki se uporablja v skupnosti na posameznem znanstvenem področju. </a:t>
            </a:r>
          </a:p>
          <a:p>
            <a:pPr algn="just"/>
            <a:endParaRPr lang="sl-SI" dirty="0"/>
          </a:p>
          <a:p>
            <a:pPr algn="just"/>
            <a:r>
              <a:rPr lang="sl-SI" dirty="0"/>
              <a:t>Po drugi plati pa metapodatke in podatke uporabljamo tudi v avtomatiziranih, z računalniki podprtih, procesih izmenjave in branja. Zato morajo biti metapodatki in podatki strojno berljivi, te procese pa naj izvajajo brez specialnih algoritmov, prevajalnikov ali podobnih orodij. </a:t>
            </a:r>
            <a:r>
              <a:rPr lang="sl-SI" dirty="0" err="1"/>
              <a:t>Interoperabilnost</a:t>
            </a:r>
            <a:r>
              <a:rPr lang="sl-SI" dirty="0"/>
              <a:t> torej predstavlja možnost izmenjave metapodatkov in podatkov med različnimi sistemi brez posrednikov. Da to dosežemo, je potrebna uporaba splošno priznanih in uporabljanih geslovnikov, ontologij ali tezavrov ter uporaba ustreznih standardiziranih </a:t>
            </a:r>
            <a:r>
              <a:rPr lang="sl-SI" dirty="0" err="1"/>
              <a:t>metapodatkovnih</a:t>
            </a:r>
            <a:r>
              <a:rPr lang="sl-SI" dirty="0"/>
              <a:t> modelov. </a:t>
            </a:r>
            <a:r>
              <a:rPr lang="pl-PL" dirty="0"/>
              <a:t>Pogosto je strojno zajemanje podatkov vezano na funkcionalnost repozitorija, ki ga nameravate uporabiti.</a:t>
            </a:r>
            <a:endParaRPr lang="sl-SI" dirty="0"/>
          </a:p>
        </p:txBody>
      </p:sp>
    </p:spTree>
    <p:extLst>
      <p:ext uri="{BB962C8B-B14F-4D97-AF65-F5344CB8AC3E}">
        <p14:creationId xmlns:p14="http://schemas.microsoft.com/office/powerpoint/2010/main" val="526658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pl-PL" dirty="0">
                <a:solidFill>
                  <a:schemeClr val="bg1"/>
                </a:solidFill>
                <a:latin typeface="Arial" panose="020B0604020202020204" pitchFamily="34" charset="0"/>
                <a:cs typeface="Arial" panose="020B0604020202020204" pitchFamily="34" charset="0"/>
              </a:rPr>
              <a:t>Deljenje podatkov po načelih FAIR – zaupanja vredni repozitoriji 1</a:t>
            </a:r>
            <a:endParaRPr lang="sl-SI" dirty="0">
              <a:solidFill>
                <a:schemeClr val="bg1"/>
              </a:solidFill>
              <a:latin typeface="Arial" panose="020B0604020202020204" pitchFamily="34" charset="0"/>
              <a:cs typeface="Arial" panose="020B0604020202020204" pitchFamily="34" charset="0"/>
            </a:endParaRP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64619" y="1682225"/>
            <a:ext cx="11262761" cy="4811881"/>
          </a:xfrm>
        </p:spPr>
        <p:txBody>
          <a:bodyPr>
            <a:noAutofit/>
          </a:bodyPr>
          <a:lstStyle/>
          <a:p>
            <a:pPr marL="0" indent="0" fontAlgn="base">
              <a:buNone/>
            </a:pPr>
            <a:r>
              <a:rPr lang="sl-SI" sz="2400" dirty="0"/>
              <a:t>2.2.1 Ali bodo podatki shranjeni v zaupanja vrednem </a:t>
            </a:r>
            <a:r>
              <a:rPr lang="sl-SI" sz="2400" dirty="0" err="1"/>
              <a:t>repozitoriju</a:t>
            </a:r>
            <a:r>
              <a:rPr lang="sl-SI" sz="2400" dirty="0"/>
              <a:t> in v katerem (ime </a:t>
            </a:r>
            <a:r>
              <a:rPr lang="sl-SI" sz="2400" dirty="0" err="1"/>
              <a:t>repozitorija</a:t>
            </a:r>
            <a:r>
              <a:rPr lang="sl-SI" sz="2400" dirty="0"/>
              <a:t>)?</a:t>
            </a:r>
          </a:p>
          <a:p>
            <a:pPr marL="0" indent="0" fontAlgn="base">
              <a:buNone/>
            </a:pPr>
            <a:endParaRPr lang="sl-SI" sz="100" dirty="0"/>
          </a:p>
          <a:p>
            <a:pPr marL="0" indent="0" fontAlgn="base">
              <a:buNone/>
            </a:pPr>
            <a:endParaRPr lang="sl-SI" sz="700" dirty="0"/>
          </a:p>
        </p:txBody>
      </p:sp>
      <p:sp>
        <p:nvSpPr>
          <p:cNvPr id="6" name="PoljeZBesedilom 5">
            <a:extLst>
              <a:ext uri="{FF2B5EF4-FFF2-40B4-BE49-F238E27FC236}">
                <a16:creationId xmlns:a16="http://schemas.microsoft.com/office/drawing/2014/main" id="{C0CD84E3-C2EE-418F-ABC2-8807AE6D411F}"/>
              </a:ext>
            </a:extLst>
          </p:cNvPr>
          <p:cNvSpPr txBox="1"/>
          <p:nvPr/>
        </p:nvSpPr>
        <p:spPr>
          <a:xfrm>
            <a:off x="464619" y="2927883"/>
            <a:ext cx="11343723" cy="1477328"/>
          </a:xfrm>
          <a:prstGeom prst="rect">
            <a:avLst/>
          </a:prstGeom>
          <a:solidFill>
            <a:schemeClr val="accent4">
              <a:lumMod val="20000"/>
              <a:lumOff val="80000"/>
            </a:schemeClr>
          </a:solidFill>
          <a:ln>
            <a:solidFill>
              <a:schemeClr val="tx1"/>
            </a:solidFill>
          </a:ln>
        </p:spPr>
        <p:txBody>
          <a:bodyPr wrap="square" rtlCol="0">
            <a:spAutoFit/>
          </a:bodyPr>
          <a:lstStyle/>
          <a:p>
            <a:pPr algn="just"/>
            <a:r>
              <a:rPr lang="sl-SI" dirty="0"/>
              <a:t>Zaupanja vredni repozitoriji so:</a:t>
            </a:r>
          </a:p>
          <a:p>
            <a:pPr marL="285750" indent="-285750" algn="just">
              <a:buFont typeface="Arial" panose="020B0604020202020204" pitchFamily="34" charset="0"/>
              <a:buChar char="•"/>
            </a:pPr>
            <a:r>
              <a:rPr lang="sl-SI" dirty="0"/>
              <a:t>certificirani repozitoriji (npr. certificirani po </a:t>
            </a:r>
            <a:r>
              <a:rPr lang="sl-SI" dirty="0" err="1"/>
              <a:t>CoreTrustSeal</a:t>
            </a:r>
            <a:r>
              <a:rPr lang="sl-SI" dirty="0"/>
              <a:t>, po DIN 31644 - Zaupanja vredni digitalni arhivi, po ISO 16363 - Zaupanja vredni digitalni arhivi),</a:t>
            </a:r>
          </a:p>
          <a:p>
            <a:pPr marL="285750" indent="-285750" algn="just">
              <a:buFont typeface="Arial" panose="020B0604020202020204" pitchFamily="34" charset="0"/>
              <a:buChar char="•"/>
            </a:pPr>
            <a:r>
              <a:rPr lang="sl-SI" dirty="0"/>
              <a:t>področni repozitoriji, ki jih priznava in uporablja raziskovalna skupnost na določenem znanstvenem področju,</a:t>
            </a:r>
          </a:p>
          <a:p>
            <a:pPr marL="285750" indent="-285750" algn="just">
              <a:buFont typeface="Arial" panose="020B0604020202020204" pitchFamily="34" charset="0"/>
              <a:buChar char="•"/>
            </a:pPr>
            <a:r>
              <a:rPr lang="sl-SI" dirty="0"/>
              <a:t>splošni in institucionalni repozitoriji, ki imajo značilnosti zaupanja vrednih repozitorijev.</a:t>
            </a:r>
          </a:p>
        </p:txBody>
      </p:sp>
    </p:spTree>
    <p:extLst>
      <p:ext uri="{BB962C8B-B14F-4D97-AF65-F5344CB8AC3E}">
        <p14:creationId xmlns:p14="http://schemas.microsoft.com/office/powerpoint/2010/main" val="2129268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pl-PL" dirty="0">
                <a:solidFill>
                  <a:schemeClr val="bg1"/>
                </a:solidFill>
                <a:latin typeface="Arial" panose="020B0604020202020204" pitchFamily="34" charset="0"/>
                <a:cs typeface="Arial" panose="020B0604020202020204" pitchFamily="34" charset="0"/>
              </a:rPr>
              <a:t>Deljenje podatkov po načelih FAIR – zaupanja vredni repozitoriji 2</a:t>
            </a:r>
            <a:endParaRPr lang="sl-SI" dirty="0">
              <a:solidFill>
                <a:schemeClr val="bg1"/>
              </a:solidFill>
              <a:latin typeface="Arial" panose="020B0604020202020204" pitchFamily="34" charset="0"/>
              <a:cs typeface="Arial" panose="020B0604020202020204" pitchFamily="34" charset="0"/>
            </a:endParaRP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64619" y="1682225"/>
            <a:ext cx="11262761" cy="4811881"/>
          </a:xfrm>
        </p:spPr>
        <p:txBody>
          <a:bodyPr>
            <a:noAutofit/>
          </a:bodyPr>
          <a:lstStyle/>
          <a:p>
            <a:pPr marL="0" indent="0" fontAlgn="base">
              <a:buNone/>
            </a:pPr>
            <a:endParaRPr lang="sl-SI" sz="600" dirty="0"/>
          </a:p>
          <a:p>
            <a:pPr marL="0" indent="0" fontAlgn="base">
              <a:buNone/>
            </a:pPr>
            <a:r>
              <a:rPr lang="sl-SI" sz="2400" dirty="0"/>
              <a:t>2.2.2 Ali </a:t>
            </a:r>
            <a:r>
              <a:rPr lang="sl-SI" sz="2400" dirty="0" err="1"/>
              <a:t>repozitorij</a:t>
            </a:r>
            <a:r>
              <a:rPr lang="sl-SI" sz="2400" dirty="0"/>
              <a:t> podatkom določi trajni identifikator oz. PID?</a:t>
            </a:r>
          </a:p>
          <a:p>
            <a:pPr marL="0" indent="0" fontAlgn="base">
              <a:buNone/>
            </a:pPr>
            <a:endParaRPr lang="sl-SI" sz="500" b="1" dirty="0"/>
          </a:p>
          <a:p>
            <a:pPr marL="0" indent="0" fontAlgn="base">
              <a:buNone/>
            </a:pPr>
            <a:r>
              <a:rPr lang="sl-SI" sz="2400" dirty="0"/>
              <a:t>2.2.3 V primeru, da </a:t>
            </a:r>
            <a:r>
              <a:rPr lang="sl-SI" sz="2400" dirty="0" err="1"/>
              <a:t>repozitorij</a:t>
            </a:r>
            <a:r>
              <a:rPr lang="sl-SI" sz="2400" dirty="0"/>
              <a:t> ne dodeljuje trajnega identifikatorja, opišite, ali bo </a:t>
            </a:r>
            <a:r>
              <a:rPr lang="sl-SI" sz="2400" dirty="0" err="1"/>
              <a:t>repozitorij</a:t>
            </a:r>
            <a:r>
              <a:rPr lang="sl-SI" sz="2400" dirty="0"/>
              <a:t> omogočal zunanje povezave?</a:t>
            </a:r>
          </a:p>
          <a:p>
            <a:pPr marL="0" indent="0" fontAlgn="base">
              <a:buNone/>
            </a:pPr>
            <a:endParaRPr lang="sl-SI" sz="2400" dirty="0"/>
          </a:p>
          <a:p>
            <a:pPr marL="0" indent="0" fontAlgn="base">
              <a:buNone/>
            </a:pPr>
            <a:endParaRPr lang="sl-SI" sz="700" dirty="0"/>
          </a:p>
          <a:p>
            <a:pPr marL="0" indent="0" fontAlgn="base">
              <a:buNone/>
            </a:pPr>
            <a:endParaRPr lang="sl-SI" sz="2400" dirty="0"/>
          </a:p>
        </p:txBody>
      </p:sp>
      <p:sp>
        <p:nvSpPr>
          <p:cNvPr id="5" name="PoljeZBesedilom 4">
            <a:extLst>
              <a:ext uri="{FF2B5EF4-FFF2-40B4-BE49-F238E27FC236}">
                <a16:creationId xmlns:a16="http://schemas.microsoft.com/office/drawing/2014/main" id="{F1904E87-15D8-4286-90EE-88E93DFBE519}"/>
              </a:ext>
            </a:extLst>
          </p:cNvPr>
          <p:cNvSpPr txBox="1"/>
          <p:nvPr/>
        </p:nvSpPr>
        <p:spPr>
          <a:xfrm>
            <a:off x="464619" y="3725559"/>
            <a:ext cx="11343723" cy="1477328"/>
          </a:xfrm>
          <a:prstGeom prst="rect">
            <a:avLst/>
          </a:prstGeom>
          <a:solidFill>
            <a:schemeClr val="accent4">
              <a:lumMod val="20000"/>
              <a:lumOff val="80000"/>
            </a:schemeClr>
          </a:solidFill>
          <a:ln>
            <a:solidFill>
              <a:schemeClr val="tx1"/>
            </a:solidFill>
          </a:ln>
        </p:spPr>
        <p:txBody>
          <a:bodyPr wrap="square" rtlCol="0">
            <a:spAutoFit/>
          </a:bodyPr>
          <a:lstStyle/>
          <a:p>
            <a:pPr algn="just"/>
            <a:r>
              <a:rPr lang="sl-SI" dirty="0"/>
              <a:t>Pogosto repozitoriji ponudijo vnaprej pripravljene možnosti za zagotavljanje </a:t>
            </a:r>
            <a:r>
              <a:rPr lang="sl-SI" dirty="0" err="1"/>
              <a:t>najdljivosti</a:t>
            </a:r>
            <a:r>
              <a:rPr lang="sl-SI" dirty="0"/>
              <a:t>, dostopnosti, </a:t>
            </a:r>
            <a:r>
              <a:rPr lang="sl-SI" dirty="0" err="1"/>
              <a:t>interoperabilnosti</a:t>
            </a:r>
            <a:r>
              <a:rPr lang="sl-SI" dirty="0"/>
              <a:t> in ponovne uporabe. Nekateri repozitoriji vnaprej ponudijo izbrane in v znanstveni skupnosti priznane geslovnike, slovarje ali ontologije kot tudi </a:t>
            </a:r>
            <a:r>
              <a:rPr lang="sl-SI" dirty="0" err="1"/>
              <a:t>metapodatkovne</a:t>
            </a:r>
            <a:r>
              <a:rPr lang="sl-SI" dirty="0"/>
              <a:t> sheme. Mnogi izmed repozitorijev ponujajo tudi možnost dodelitve PID-ov. Priporočamo, da so med kriteriji pri izbiri </a:t>
            </a:r>
            <a:r>
              <a:rPr lang="sl-SI" dirty="0" err="1"/>
              <a:t>repozitorija</a:t>
            </a:r>
            <a:r>
              <a:rPr lang="sl-SI" dirty="0"/>
              <a:t> za arhiviranje vaših podatkov tudi te funkcionalnosti. Če </a:t>
            </a:r>
            <a:r>
              <a:rPr lang="sl-SI" dirty="0" err="1"/>
              <a:t>repozitorijij</a:t>
            </a:r>
            <a:r>
              <a:rPr lang="sl-SI" dirty="0"/>
              <a:t> te funkcionalnosti nudijo, vam to bistveno olajšajo delo in tudi zmanjšajo stroške. </a:t>
            </a:r>
          </a:p>
        </p:txBody>
      </p:sp>
    </p:spTree>
    <p:extLst>
      <p:ext uri="{BB962C8B-B14F-4D97-AF65-F5344CB8AC3E}">
        <p14:creationId xmlns:p14="http://schemas.microsoft.com/office/powerpoint/2010/main" val="15082041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pl-PL" dirty="0">
                <a:solidFill>
                  <a:schemeClr val="bg1"/>
                </a:solidFill>
                <a:latin typeface="Arial" panose="020B0604020202020204" pitchFamily="34" charset="0"/>
                <a:cs typeface="Arial" panose="020B0604020202020204" pitchFamily="34" charset="0"/>
              </a:rPr>
              <a:t>Deljenje podatkov po načelih FAIR – zaupanja vredni repozitoriji 3</a:t>
            </a:r>
            <a:endParaRPr lang="sl-SI" dirty="0">
              <a:solidFill>
                <a:schemeClr val="bg1"/>
              </a:solidFill>
              <a:latin typeface="Arial" panose="020B0604020202020204" pitchFamily="34" charset="0"/>
              <a:cs typeface="Arial" panose="020B0604020202020204" pitchFamily="34" charset="0"/>
            </a:endParaRP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64619" y="1682225"/>
            <a:ext cx="11262761" cy="4811881"/>
          </a:xfrm>
        </p:spPr>
        <p:txBody>
          <a:bodyPr>
            <a:noAutofit/>
          </a:bodyPr>
          <a:lstStyle/>
          <a:p>
            <a:pPr marL="0" indent="0" fontAlgn="base">
              <a:buNone/>
            </a:pPr>
            <a:endParaRPr lang="sl-SI" sz="600" dirty="0"/>
          </a:p>
          <a:p>
            <a:pPr marL="0" indent="0" fontAlgn="base">
              <a:buNone/>
            </a:pPr>
            <a:r>
              <a:rPr lang="sl-SI" sz="2400" dirty="0"/>
              <a:t>2.2.2 Ali </a:t>
            </a:r>
            <a:r>
              <a:rPr lang="sl-SI" sz="2400" dirty="0" err="1"/>
              <a:t>repozitorij</a:t>
            </a:r>
            <a:r>
              <a:rPr lang="sl-SI" sz="2400" dirty="0"/>
              <a:t> podatkom določi trajni identifikator oz. PID?</a:t>
            </a:r>
          </a:p>
          <a:p>
            <a:pPr marL="0" indent="0" fontAlgn="base">
              <a:buNone/>
            </a:pPr>
            <a:endParaRPr lang="sl-SI" sz="500" b="1" dirty="0"/>
          </a:p>
          <a:p>
            <a:pPr marL="0" indent="0" fontAlgn="base">
              <a:buNone/>
            </a:pPr>
            <a:r>
              <a:rPr lang="sl-SI" sz="2400" dirty="0"/>
              <a:t>2.2.3 V primeru, da </a:t>
            </a:r>
            <a:r>
              <a:rPr lang="sl-SI" sz="2400" dirty="0" err="1"/>
              <a:t>repozitorij</a:t>
            </a:r>
            <a:r>
              <a:rPr lang="sl-SI" sz="2400" dirty="0"/>
              <a:t> ne dodeljuje trajnega identifikatorja, opišite, ali bo </a:t>
            </a:r>
            <a:r>
              <a:rPr lang="sl-SI" sz="2400" dirty="0" err="1"/>
              <a:t>repozitorij</a:t>
            </a:r>
            <a:r>
              <a:rPr lang="sl-SI" sz="2400" dirty="0"/>
              <a:t> omogočal zunanje povezave?</a:t>
            </a:r>
          </a:p>
          <a:p>
            <a:pPr marL="0" indent="0" fontAlgn="base">
              <a:buNone/>
            </a:pPr>
            <a:endParaRPr lang="sl-SI" sz="2400" dirty="0"/>
          </a:p>
          <a:p>
            <a:pPr marL="0" indent="0" fontAlgn="base">
              <a:buNone/>
            </a:pPr>
            <a:endParaRPr lang="sl-SI" sz="700" dirty="0"/>
          </a:p>
          <a:p>
            <a:pPr marL="0" indent="0" fontAlgn="base">
              <a:buNone/>
            </a:pPr>
            <a:endParaRPr lang="sl-SI" sz="2400" dirty="0"/>
          </a:p>
        </p:txBody>
      </p:sp>
      <p:sp>
        <p:nvSpPr>
          <p:cNvPr id="5" name="PoljeZBesedilom 4">
            <a:extLst>
              <a:ext uri="{FF2B5EF4-FFF2-40B4-BE49-F238E27FC236}">
                <a16:creationId xmlns:a16="http://schemas.microsoft.com/office/drawing/2014/main" id="{F1904E87-15D8-4286-90EE-88E93DFBE519}"/>
              </a:ext>
            </a:extLst>
          </p:cNvPr>
          <p:cNvSpPr txBox="1"/>
          <p:nvPr/>
        </p:nvSpPr>
        <p:spPr>
          <a:xfrm>
            <a:off x="464619" y="3725559"/>
            <a:ext cx="11343723" cy="1477328"/>
          </a:xfrm>
          <a:prstGeom prst="rect">
            <a:avLst/>
          </a:prstGeom>
          <a:solidFill>
            <a:schemeClr val="accent4">
              <a:lumMod val="20000"/>
              <a:lumOff val="80000"/>
            </a:schemeClr>
          </a:solidFill>
          <a:ln>
            <a:solidFill>
              <a:schemeClr val="tx1"/>
            </a:solidFill>
          </a:ln>
        </p:spPr>
        <p:txBody>
          <a:bodyPr wrap="square" rtlCol="0">
            <a:spAutoFit/>
          </a:bodyPr>
          <a:lstStyle/>
          <a:p>
            <a:pPr algn="just"/>
            <a:r>
              <a:rPr lang="sl-SI" dirty="0"/>
              <a:t>Pogosto repozitoriji ponudijo vnaprej pripravljene možnosti za zagotavljanje </a:t>
            </a:r>
            <a:r>
              <a:rPr lang="sl-SI" dirty="0" err="1"/>
              <a:t>najdljivosti</a:t>
            </a:r>
            <a:r>
              <a:rPr lang="sl-SI" dirty="0"/>
              <a:t>, dostopnosti, </a:t>
            </a:r>
            <a:r>
              <a:rPr lang="sl-SI" dirty="0" err="1"/>
              <a:t>interoperabilnosti</a:t>
            </a:r>
            <a:r>
              <a:rPr lang="sl-SI" dirty="0"/>
              <a:t> in ponovne uporabe. Nekateri repozitoriji vnaprej ponudijo izbrane in v znanstveni skupnosti priznane geslovnike, slovarje ali ontologije kot tudi </a:t>
            </a:r>
            <a:r>
              <a:rPr lang="sl-SI" dirty="0" err="1"/>
              <a:t>metapodatkovne</a:t>
            </a:r>
            <a:r>
              <a:rPr lang="sl-SI" dirty="0"/>
              <a:t> sheme. Mnogi izmed repozitorijev ponujajo tudi možnost dodelitve PID-ov. Priporočamo, da so med kriteriji pri izbiri </a:t>
            </a:r>
            <a:r>
              <a:rPr lang="sl-SI" dirty="0" err="1"/>
              <a:t>repozitorija</a:t>
            </a:r>
            <a:r>
              <a:rPr lang="sl-SI" dirty="0"/>
              <a:t> za arhiviranje vaših podatkov tudi te funkcionalnosti. Če </a:t>
            </a:r>
            <a:r>
              <a:rPr lang="sl-SI" dirty="0" err="1"/>
              <a:t>repozitorijij</a:t>
            </a:r>
            <a:r>
              <a:rPr lang="sl-SI" dirty="0"/>
              <a:t> te funkcionalnosti nudijo, vam to bistveno olajšajo delo in tudi zmanjšajo stroške. </a:t>
            </a:r>
          </a:p>
        </p:txBody>
      </p:sp>
    </p:spTree>
    <p:extLst>
      <p:ext uri="{BB962C8B-B14F-4D97-AF65-F5344CB8AC3E}">
        <p14:creationId xmlns:p14="http://schemas.microsoft.com/office/powerpoint/2010/main" val="3409963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pl-PL" dirty="0">
                <a:solidFill>
                  <a:schemeClr val="bg1"/>
                </a:solidFill>
                <a:latin typeface="Arial" panose="020B0604020202020204" pitchFamily="34" charset="0"/>
                <a:cs typeface="Arial" panose="020B0604020202020204" pitchFamily="34" charset="0"/>
              </a:rPr>
              <a:t>Deljenje podatkov po načelih FAIR – zaupanja vredni repozitoriji 4</a:t>
            </a:r>
            <a:endParaRPr lang="sl-SI" dirty="0">
              <a:solidFill>
                <a:schemeClr val="bg1"/>
              </a:solidFill>
              <a:latin typeface="Arial" panose="020B0604020202020204" pitchFamily="34" charset="0"/>
              <a:cs typeface="Arial" panose="020B0604020202020204" pitchFamily="34" charset="0"/>
            </a:endParaRP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64619" y="1682225"/>
            <a:ext cx="11262761" cy="4811881"/>
          </a:xfrm>
        </p:spPr>
        <p:txBody>
          <a:bodyPr>
            <a:noAutofit/>
          </a:bodyPr>
          <a:lstStyle/>
          <a:p>
            <a:pPr marL="0" indent="0" fontAlgn="base">
              <a:buNone/>
            </a:pPr>
            <a:endParaRPr lang="sl-SI" sz="100" dirty="0"/>
          </a:p>
          <a:p>
            <a:pPr marL="0" indent="0" fontAlgn="base">
              <a:buNone/>
            </a:pPr>
            <a:endParaRPr lang="sl-SI" sz="700" dirty="0"/>
          </a:p>
        </p:txBody>
      </p:sp>
      <p:sp>
        <p:nvSpPr>
          <p:cNvPr id="6" name="PoljeZBesedilom 5">
            <a:extLst>
              <a:ext uri="{FF2B5EF4-FFF2-40B4-BE49-F238E27FC236}">
                <a16:creationId xmlns:a16="http://schemas.microsoft.com/office/drawing/2014/main" id="{C0CD84E3-C2EE-418F-ABC2-8807AE6D411F}"/>
              </a:ext>
            </a:extLst>
          </p:cNvPr>
          <p:cNvSpPr txBox="1"/>
          <p:nvPr/>
        </p:nvSpPr>
        <p:spPr>
          <a:xfrm>
            <a:off x="582802" y="3606114"/>
            <a:ext cx="11343723" cy="3139321"/>
          </a:xfrm>
          <a:prstGeom prst="rect">
            <a:avLst/>
          </a:prstGeom>
          <a:solidFill>
            <a:schemeClr val="accent4">
              <a:lumMod val="20000"/>
              <a:lumOff val="80000"/>
            </a:schemeClr>
          </a:solidFill>
          <a:ln>
            <a:solidFill>
              <a:schemeClr val="tx1"/>
            </a:solidFill>
          </a:ln>
        </p:spPr>
        <p:txBody>
          <a:bodyPr wrap="square" rtlCol="0">
            <a:spAutoFit/>
          </a:bodyPr>
          <a:lstStyle/>
          <a:p>
            <a:r>
              <a:rPr lang="sl-SI" dirty="0"/>
              <a:t>Izbira </a:t>
            </a:r>
            <a:r>
              <a:rPr lang="sl-SI" dirty="0" err="1"/>
              <a:t>repozitorija</a:t>
            </a:r>
            <a:r>
              <a:rPr lang="sl-SI" dirty="0"/>
              <a:t> je ena izmed ključnih odločitev za uspešno izvedbo RDM. Pri izbiri si lahko pomagate s spletnimi bazami kot je npr. </a:t>
            </a:r>
            <a:r>
              <a:rPr lang="sl-SI" dirty="0">
                <a:hlinkClick r:id="rId3"/>
              </a:rPr>
              <a:t>https://www.re3data.org/</a:t>
            </a:r>
            <a:r>
              <a:rPr lang="sl-SI" dirty="0"/>
              <a:t>, npr. Data </a:t>
            </a:r>
            <a:r>
              <a:rPr lang="sl-SI" dirty="0" err="1"/>
              <a:t>Repository</a:t>
            </a:r>
            <a:r>
              <a:rPr lang="sl-SI" dirty="0"/>
              <a:t> </a:t>
            </a:r>
            <a:r>
              <a:rPr lang="sl-SI" dirty="0" err="1"/>
              <a:t>Guidance</a:t>
            </a:r>
            <a:r>
              <a:rPr lang="sl-SI" dirty="0"/>
              <a:t> </a:t>
            </a:r>
            <a:r>
              <a:rPr lang="sl-SI" dirty="0">
                <a:hlinkClick r:id="rId4"/>
              </a:rPr>
              <a:t>https://www.nature.com/sdata/policies/repositories</a:t>
            </a:r>
            <a:r>
              <a:rPr lang="sl-SI" dirty="0"/>
              <a:t>  ali npr. Open </a:t>
            </a:r>
            <a:r>
              <a:rPr lang="sl-SI" dirty="0" err="1"/>
              <a:t>Research</a:t>
            </a:r>
            <a:r>
              <a:rPr lang="sl-SI" dirty="0"/>
              <a:t> </a:t>
            </a:r>
            <a:r>
              <a:rPr lang="sl-SI" dirty="0" err="1"/>
              <a:t>Europe</a:t>
            </a:r>
            <a:r>
              <a:rPr lang="sl-SI" dirty="0"/>
              <a:t> Data </a:t>
            </a:r>
            <a:r>
              <a:rPr lang="sl-SI" dirty="0" err="1"/>
              <a:t>Guidelines</a:t>
            </a:r>
            <a:r>
              <a:rPr lang="sl-SI" dirty="0"/>
              <a:t>  </a:t>
            </a:r>
            <a:r>
              <a:rPr lang="sl-SI" dirty="0">
                <a:hlinkClick r:id="rId5"/>
              </a:rPr>
              <a:t>https://open-research-europe.ec.europa.eu/for-authors/data-guidelines/</a:t>
            </a:r>
            <a:r>
              <a:rPr lang="sl-SI" dirty="0"/>
              <a:t>.  </a:t>
            </a:r>
          </a:p>
          <a:p>
            <a:pPr algn="just"/>
            <a:endParaRPr lang="sl-SI" sz="1050" dirty="0"/>
          </a:p>
          <a:p>
            <a:r>
              <a:rPr lang="sl-SI" dirty="0"/>
              <a:t>Številne organizacije so izdale priporočila in standarde za delovanje zaupanja vrednih repozitorijev:</a:t>
            </a:r>
          </a:p>
          <a:p>
            <a:r>
              <a:rPr lang="sl-SI" dirty="0" err="1"/>
              <a:t>Core</a:t>
            </a:r>
            <a:r>
              <a:rPr lang="sl-SI" dirty="0"/>
              <a:t> </a:t>
            </a:r>
            <a:r>
              <a:rPr lang="sl-SI" dirty="0" err="1"/>
              <a:t>Trust</a:t>
            </a:r>
            <a:r>
              <a:rPr lang="sl-SI" dirty="0"/>
              <a:t> </a:t>
            </a:r>
            <a:r>
              <a:rPr lang="sl-SI" dirty="0" err="1"/>
              <a:t>Seal</a:t>
            </a:r>
            <a:r>
              <a:rPr lang="sl-SI" dirty="0"/>
              <a:t> </a:t>
            </a:r>
            <a:r>
              <a:rPr lang="sl-SI" dirty="0">
                <a:hlinkClick r:id="rId6"/>
              </a:rPr>
              <a:t>https://www.coretrustseal.org/</a:t>
            </a:r>
            <a:r>
              <a:rPr lang="sl-SI" dirty="0"/>
              <a:t>, COAR </a:t>
            </a:r>
            <a:r>
              <a:rPr lang="sl-SI" dirty="0">
                <a:hlinkClick r:id="rId7"/>
              </a:rPr>
              <a:t>https://www.coar-repositories.org/</a:t>
            </a:r>
            <a:r>
              <a:rPr lang="sl-SI" dirty="0"/>
              <a:t>, </a:t>
            </a:r>
            <a:r>
              <a:rPr lang="sl-SI" dirty="0" err="1"/>
              <a:t>OpenAIRE</a:t>
            </a:r>
            <a:r>
              <a:rPr lang="sl-SI" dirty="0"/>
              <a:t> </a:t>
            </a:r>
            <a:r>
              <a:rPr lang="sl-SI" dirty="0">
                <a:hlinkClick r:id="rId8"/>
              </a:rPr>
              <a:t>https://www.openaire.eu/find-trustworthy-data-repository</a:t>
            </a:r>
            <a:r>
              <a:rPr lang="sl-SI" dirty="0"/>
              <a:t> </a:t>
            </a:r>
            <a:r>
              <a:rPr lang="sl-SI" dirty="0" err="1"/>
              <a:t>ipd</a:t>
            </a:r>
            <a:r>
              <a:rPr lang="sl-SI" dirty="0"/>
              <a:t> ...</a:t>
            </a:r>
          </a:p>
          <a:p>
            <a:r>
              <a:rPr lang="sl-SI" dirty="0"/>
              <a:t>  </a:t>
            </a:r>
          </a:p>
          <a:p>
            <a:r>
              <a:rPr lang="sl-SI" dirty="0"/>
              <a:t>Če posamezen program tako zahteva, mora biti </a:t>
            </a:r>
            <a:r>
              <a:rPr lang="sl-SI" dirty="0" err="1"/>
              <a:t>repozitorij</a:t>
            </a:r>
            <a:r>
              <a:rPr lang="sl-SI" dirty="0"/>
              <a:t> usklajen z zahtevami in standardi EOSC-a (</a:t>
            </a:r>
            <a:r>
              <a:rPr lang="sl-SI" dirty="0" err="1"/>
              <a:t>European</a:t>
            </a:r>
            <a:r>
              <a:rPr lang="sl-SI" dirty="0"/>
              <a:t> Open Science </a:t>
            </a:r>
            <a:r>
              <a:rPr lang="sl-SI" dirty="0" err="1"/>
              <a:t>Cloud</a:t>
            </a:r>
            <a:r>
              <a:rPr lang="sl-SI" dirty="0"/>
              <a:t>). Več na </a:t>
            </a:r>
            <a:r>
              <a:rPr lang="sl-SI" dirty="0">
                <a:hlinkClick r:id="rId9"/>
              </a:rPr>
              <a:t>https://eosc-portal.eu/about-eosc-portal</a:t>
            </a:r>
            <a:r>
              <a:rPr lang="sl-SI" dirty="0"/>
              <a:t>.  </a:t>
            </a:r>
          </a:p>
        </p:txBody>
      </p:sp>
      <p:sp>
        <p:nvSpPr>
          <p:cNvPr id="4" name="PoljeZBesedilom 3">
            <a:extLst>
              <a:ext uri="{FF2B5EF4-FFF2-40B4-BE49-F238E27FC236}">
                <a16:creationId xmlns:a16="http://schemas.microsoft.com/office/drawing/2014/main" id="{0ADC40AA-D6EC-4F79-AAD7-D9A3F5A3E19B}"/>
              </a:ext>
            </a:extLst>
          </p:cNvPr>
          <p:cNvSpPr txBox="1"/>
          <p:nvPr/>
        </p:nvSpPr>
        <p:spPr>
          <a:xfrm>
            <a:off x="582802" y="1545483"/>
            <a:ext cx="10322522" cy="2923877"/>
          </a:xfrm>
          <a:prstGeom prst="rect">
            <a:avLst/>
          </a:prstGeom>
          <a:noFill/>
        </p:spPr>
        <p:txBody>
          <a:bodyPr wrap="square" rtlCol="0">
            <a:spAutoFit/>
          </a:bodyPr>
          <a:lstStyle/>
          <a:p>
            <a:r>
              <a:rPr lang="sl-SI" sz="2400" dirty="0"/>
              <a:t>Pomen poznavanja različnih priporočil za delovanje podatkovnih repozitorijev. </a:t>
            </a:r>
          </a:p>
          <a:p>
            <a:endParaRPr lang="sl-SI" sz="1200" dirty="0"/>
          </a:p>
          <a:p>
            <a:r>
              <a:rPr lang="sl-SI" sz="2400" dirty="0"/>
              <a:t>Zaupanja vredni repozitoriji imajo določene funkcionalnosti, ki praviloma izpolnjujejo načela FAIR in druge tehnične in organizacijske zahteve za hrambo in uporabo podatkov. Primer smernic za podatkovne </a:t>
            </a:r>
            <a:r>
              <a:rPr lang="sl-SI" sz="2400" dirty="0" err="1"/>
              <a:t>repozitorije</a:t>
            </a:r>
            <a:r>
              <a:rPr lang="sl-SI" sz="2400" dirty="0"/>
              <a:t> na </a:t>
            </a:r>
            <a:r>
              <a:rPr lang="sl-SI" sz="2400" dirty="0">
                <a:hlinkClick r:id="rId10"/>
              </a:rPr>
              <a:t>https://guidelines.openaire.eu/en/latest/data/index.html</a:t>
            </a:r>
            <a:r>
              <a:rPr lang="sl-SI" sz="2400" dirty="0"/>
              <a:t>.</a:t>
            </a:r>
          </a:p>
          <a:p>
            <a:endParaRPr lang="sl-SI" sz="2400" dirty="0"/>
          </a:p>
          <a:p>
            <a:r>
              <a:rPr lang="sl-SI" sz="2400" dirty="0"/>
              <a:t> </a:t>
            </a:r>
          </a:p>
        </p:txBody>
      </p:sp>
    </p:spTree>
    <p:extLst>
      <p:ext uri="{BB962C8B-B14F-4D97-AF65-F5344CB8AC3E}">
        <p14:creationId xmlns:p14="http://schemas.microsoft.com/office/powerpoint/2010/main" val="235564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pl-PL" dirty="0">
                <a:solidFill>
                  <a:schemeClr val="bg1"/>
                </a:solidFill>
                <a:latin typeface="Arial" panose="020B0604020202020204" pitchFamily="34" charset="0"/>
                <a:cs typeface="Arial" panose="020B0604020202020204" pitchFamily="34" charset="0"/>
              </a:rPr>
              <a:t>Deljenje podatkov po načelih FAIR – zaupanja vredni repozitoriji 4</a:t>
            </a:r>
            <a:endParaRPr lang="sl-SI" dirty="0">
              <a:solidFill>
                <a:schemeClr val="bg1"/>
              </a:solidFill>
              <a:latin typeface="Arial" panose="020B0604020202020204" pitchFamily="34" charset="0"/>
              <a:cs typeface="Arial" panose="020B0604020202020204" pitchFamily="34" charset="0"/>
            </a:endParaRP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64619" y="1682225"/>
            <a:ext cx="11262761" cy="4811881"/>
          </a:xfrm>
        </p:spPr>
        <p:txBody>
          <a:bodyPr>
            <a:noAutofit/>
          </a:bodyPr>
          <a:lstStyle/>
          <a:p>
            <a:pPr marL="0" indent="0" fontAlgn="base">
              <a:buNone/>
            </a:pPr>
            <a:endParaRPr lang="sl-SI" sz="100" dirty="0"/>
          </a:p>
          <a:p>
            <a:pPr marL="0" indent="0" fontAlgn="base">
              <a:buNone/>
            </a:pPr>
            <a:endParaRPr lang="sl-SI" sz="700" dirty="0"/>
          </a:p>
        </p:txBody>
      </p:sp>
      <p:graphicFrame>
        <p:nvGraphicFramePr>
          <p:cNvPr id="4" name="Tabela 3">
            <a:extLst>
              <a:ext uri="{FF2B5EF4-FFF2-40B4-BE49-F238E27FC236}">
                <a16:creationId xmlns:a16="http://schemas.microsoft.com/office/drawing/2014/main" id="{C8B3232C-4435-4C49-8F6B-E31A521207D0}"/>
              </a:ext>
            </a:extLst>
          </p:cNvPr>
          <p:cNvGraphicFramePr>
            <a:graphicFrameLocks noGrp="1"/>
          </p:cNvGraphicFramePr>
          <p:nvPr>
            <p:extLst>
              <p:ext uri="{D42A27DB-BD31-4B8C-83A1-F6EECF244321}">
                <p14:modId xmlns:p14="http://schemas.microsoft.com/office/powerpoint/2010/main" val="1664330212"/>
              </p:ext>
            </p:extLst>
          </p:nvPr>
        </p:nvGraphicFramePr>
        <p:xfrm>
          <a:off x="540773" y="1525305"/>
          <a:ext cx="11262761" cy="5125720"/>
        </p:xfrm>
        <a:graphic>
          <a:graphicData uri="http://schemas.openxmlformats.org/drawingml/2006/table">
            <a:tbl>
              <a:tblPr firstRow="1" bandRow="1">
                <a:tableStyleId>{5C22544A-7EE6-4342-B048-85BDC9FD1C3A}</a:tableStyleId>
              </a:tblPr>
              <a:tblGrid>
                <a:gridCol w="2074608">
                  <a:extLst>
                    <a:ext uri="{9D8B030D-6E8A-4147-A177-3AD203B41FA5}">
                      <a16:colId xmlns:a16="http://schemas.microsoft.com/office/drawing/2014/main" val="3959192670"/>
                    </a:ext>
                  </a:extLst>
                </a:gridCol>
                <a:gridCol w="9188153">
                  <a:extLst>
                    <a:ext uri="{9D8B030D-6E8A-4147-A177-3AD203B41FA5}">
                      <a16:colId xmlns:a16="http://schemas.microsoft.com/office/drawing/2014/main" val="2019886023"/>
                    </a:ext>
                  </a:extLst>
                </a:gridCol>
              </a:tblGrid>
              <a:tr h="370840">
                <a:tc>
                  <a:txBody>
                    <a:bodyPr/>
                    <a:lstStyle/>
                    <a:p>
                      <a:r>
                        <a:rPr lang="sl-SI" dirty="0"/>
                        <a:t>Cilji</a:t>
                      </a:r>
                    </a:p>
                  </a:txBody>
                  <a:tcPr/>
                </a:tc>
                <a:tc>
                  <a:txBody>
                    <a:bodyPr/>
                    <a:lstStyle/>
                    <a:p>
                      <a:r>
                        <a:rPr lang="sl-SI" dirty="0"/>
                        <a:t>Pomembne funkcionalnosti  </a:t>
                      </a:r>
                      <a:r>
                        <a:rPr lang="sl-SI" dirty="0" err="1"/>
                        <a:t>repozitorija</a:t>
                      </a:r>
                      <a:endParaRPr lang="sl-SI" dirty="0"/>
                    </a:p>
                  </a:txBody>
                  <a:tcPr/>
                </a:tc>
                <a:extLst>
                  <a:ext uri="{0D108BD9-81ED-4DB2-BD59-A6C34878D82A}">
                    <a16:rowId xmlns:a16="http://schemas.microsoft.com/office/drawing/2014/main" val="2047346751"/>
                  </a:ext>
                </a:extLst>
              </a:tr>
              <a:tr h="370840">
                <a:tc>
                  <a:txBody>
                    <a:bodyPr/>
                    <a:lstStyle/>
                    <a:p>
                      <a:r>
                        <a:rPr lang="sl-SI" sz="1800" dirty="0" err="1"/>
                        <a:t>Najdljivost</a:t>
                      </a:r>
                      <a:r>
                        <a:rPr lang="sl-SI" sz="1800" dirty="0"/>
                        <a:t> podatkov </a:t>
                      </a:r>
                    </a:p>
                  </a:txBody>
                  <a:tcPr/>
                </a:tc>
                <a:tc>
                  <a:txBody>
                    <a:bodyPr/>
                    <a:lstStyle/>
                    <a:p>
                      <a:pPr marL="285750" indent="-285750">
                        <a:buFont typeface="Arial" panose="020B0604020202020204" pitchFamily="34" charset="0"/>
                        <a:buChar char="•"/>
                      </a:pPr>
                      <a:r>
                        <a:rPr lang="sl-SI" sz="1800" b="0" i="0" kern="1200" dirty="0">
                          <a:solidFill>
                            <a:schemeClr val="dk1"/>
                          </a:solidFill>
                          <a:effectLst/>
                          <a:latin typeface="+mn-lt"/>
                          <a:ea typeface="+mn-ea"/>
                          <a:cs typeface="+mn-cs"/>
                        </a:rPr>
                        <a:t>Kakovostni metapodatki, ustvarjeni na podlago splošno sprejetih področnih ali splošnih </a:t>
                      </a:r>
                      <a:r>
                        <a:rPr lang="sl-SI" sz="1800" b="0" i="0" kern="1200" dirty="0" err="1">
                          <a:solidFill>
                            <a:schemeClr val="dk1"/>
                          </a:solidFill>
                          <a:effectLst/>
                          <a:latin typeface="+mn-lt"/>
                          <a:ea typeface="+mn-ea"/>
                          <a:cs typeface="+mn-cs"/>
                        </a:rPr>
                        <a:t>metapodatkovnih</a:t>
                      </a:r>
                      <a:r>
                        <a:rPr lang="sl-SI" sz="1800" b="0" i="0" kern="1200" dirty="0">
                          <a:solidFill>
                            <a:schemeClr val="dk1"/>
                          </a:solidFill>
                          <a:effectLst/>
                          <a:latin typeface="+mn-lt"/>
                          <a:ea typeface="+mn-ea"/>
                          <a:cs typeface="+mn-cs"/>
                        </a:rPr>
                        <a:t> shem z možnostjo strojnega zajemanja. </a:t>
                      </a:r>
                    </a:p>
                    <a:p>
                      <a:pPr marL="285750" indent="-285750">
                        <a:buFont typeface="Arial" panose="020B0604020202020204" pitchFamily="34" charset="0"/>
                        <a:buChar char="•"/>
                      </a:pPr>
                      <a:r>
                        <a:rPr lang="sl-SI" sz="1800" b="0" i="0" kern="1200" dirty="0">
                          <a:solidFill>
                            <a:schemeClr val="dk1"/>
                          </a:solidFill>
                          <a:effectLst/>
                          <a:latin typeface="+mn-lt"/>
                          <a:ea typeface="+mn-ea"/>
                          <a:cs typeface="+mn-cs"/>
                        </a:rPr>
                        <a:t>Dokumentirana možnost vzpostavitve API-jev.</a:t>
                      </a:r>
                    </a:p>
                    <a:p>
                      <a:pPr marL="285750" indent="-285750">
                        <a:buFont typeface="Arial" panose="020B0604020202020204" pitchFamily="34" charset="0"/>
                        <a:buChar char="•"/>
                      </a:pPr>
                      <a:r>
                        <a:rPr lang="sl-SI" sz="1800" b="0" i="0" kern="1200" dirty="0">
                          <a:solidFill>
                            <a:schemeClr val="dk1"/>
                          </a:solidFill>
                          <a:effectLst/>
                          <a:latin typeface="+mn-lt"/>
                          <a:ea typeface="+mn-ea"/>
                          <a:cs typeface="+mn-cs"/>
                        </a:rPr>
                        <a:t>PID-i.</a:t>
                      </a:r>
                    </a:p>
                    <a:p>
                      <a:pPr marL="285750" indent="-285750">
                        <a:buFont typeface="Arial" panose="020B0604020202020204" pitchFamily="34" charset="0"/>
                        <a:buChar char="•"/>
                      </a:pPr>
                      <a:r>
                        <a:rPr lang="sl-SI" sz="1800" b="0" i="0" kern="1200" dirty="0">
                          <a:solidFill>
                            <a:schemeClr val="dk1"/>
                          </a:solidFill>
                          <a:effectLst/>
                          <a:latin typeface="+mn-lt"/>
                          <a:ea typeface="+mn-ea"/>
                          <a:cs typeface="+mn-cs"/>
                        </a:rPr>
                        <a:t>Zagotavljanje metapodatkov tudi po tem, ko podatki sami niso več dostopni. </a:t>
                      </a:r>
                    </a:p>
                  </a:txBody>
                  <a:tcPr/>
                </a:tc>
                <a:extLst>
                  <a:ext uri="{0D108BD9-81ED-4DB2-BD59-A6C34878D82A}">
                    <a16:rowId xmlns:a16="http://schemas.microsoft.com/office/drawing/2014/main" val="3569918631"/>
                  </a:ext>
                </a:extLst>
              </a:tr>
              <a:tr h="370840">
                <a:tc>
                  <a:txBody>
                    <a:bodyPr/>
                    <a:lstStyle/>
                    <a:p>
                      <a:r>
                        <a:rPr lang="sl-SI" sz="1800" dirty="0"/>
                        <a:t>Brezplačen in trajen dostop do podatkov </a:t>
                      </a:r>
                    </a:p>
                  </a:txBody>
                  <a:tcPr/>
                </a:tc>
                <a:tc>
                  <a:txBody>
                    <a:bodyPr/>
                    <a:lstStyle/>
                    <a:p>
                      <a:pPr marL="285750" indent="-285750">
                        <a:buFont typeface="Arial" panose="020B0604020202020204" pitchFamily="34" charset="0"/>
                        <a:buChar char="•"/>
                      </a:pPr>
                      <a:r>
                        <a:rPr lang="sl-SI" sz="1800" dirty="0"/>
                        <a:t>Ni stroškov za dostop do podatkov, ko so ti objavljeni.</a:t>
                      </a:r>
                    </a:p>
                    <a:p>
                      <a:pPr marL="285750" indent="-285750">
                        <a:buFont typeface="Arial" panose="020B0604020202020204" pitchFamily="34" charset="0"/>
                        <a:buChar char="•"/>
                      </a:pPr>
                      <a:r>
                        <a:rPr lang="sl-SI" sz="1800" dirty="0"/>
                        <a:t>Stalen dostop do podatkov v javno navedenem časovnem okviru.</a:t>
                      </a:r>
                    </a:p>
                    <a:p>
                      <a:pPr marL="285750" indent="-285750">
                        <a:buFont typeface="Arial" panose="020B0604020202020204" pitchFamily="34" charset="0"/>
                        <a:buChar char="•"/>
                      </a:pPr>
                      <a:r>
                        <a:rPr lang="sl-SI" sz="1800" dirty="0"/>
                        <a:t>Načrt ukrepov ob nepredvidenih dogodkih, ki zagotavlja dostopnost podatkov in vzdrževanje med in po nepredvidenih dogodkih.</a:t>
                      </a:r>
                    </a:p>
                  </a:txBody>
                  <a:tcPr/>
                </a:tc>
                <a:extLst>
                  <a:ext uri="{0D108BD9-81ED-4DB2-BD59-A6C34878D82A}">
                    <a16:rowId xmlns:a16="http://schemas.microsoft.com/office/drawing/2014/main" val="2769585124"/>
                  </a:ext>
                </a:extLst>
              </a:tr>
              <a:tr h="370840">
                <a:tc>
                  <a:txBody>
                    <a:bodyPr/>
                    <a:lstStyle/>
                    <a:p>
                      <a:r>
                        <a:rPr lang="sl-SI" sz="1800" dirty="0"/>
                        <a:t>Ponovna uporaba podatkov</a:t>
                      </a:r>
                    </a:p>
                  </a:txBody>
                  <a:tcPr/>
                </a:tc>
                <a:tc>
                  <a:txBody>
                    <a:bodyPr/>
                    <a:lstStyle/>
                    <a:p>
                      <a:pPr marL="285750" indent="-285750">
                        <a:buFont typeface="Arial" panose="020B0604020202020204" pitchFamily="34" charset="0"/>
                        <a:buChar char="•"/>
                      </a:pPr>
                      <a:r>
                        <a:rPr lang="sl-SI" sz="1800" b="0" i="0" kern="1200" dirty="0">
                          <a:solidFill>
                            <a:schemeClr val="dk1"/>
                          </a:solidFill>
                          <a:effectLst/>
                          <a:latin typeface="+mn-lt"/>
                          <a:ea typeface="+mn-ea"/>
                          <a:cs typeface="+mn-cs"/>
                        </a:rPr>
                        <a:t>Ustrezne, strojno čitljive, odprte licence (npr. CC BY).</a:t>
                      </a:r>
                    </a:p>
                    <a:p>
                      <a:pPr marL="285750" indent="-285750">
                        <a:buFont typeface="Arial" panose="020B0604020202020204" pitchFamily="34" charset="0"/>
                        <a:buChar char="•"/>
                      </a:pPr>
                      <a:r>
                        <a:rPr lang="sl-SI" sz="1800" b="0" i="0" kern="1200" dirty="0">
                          <a:solidFill>
                            <a:schemeClr val="dk1"/>
                          </a:solidFill>
                          <a:effectLst/>
                          <a:latin typeface="+mn-lt"/>
                          <a:ea typeface="+mn-ea"/>
                          <a:cs typeface="+mn-cs"/>
                        </a:rPr>
                        <a:t>PID-i, ki se jih da ustrezno citirati. </a:t>
                      </a:r>
                    </a:p>
                  </a:txBody>
                  <a:tcPr/>
                </a:tc>
                <a:extLst>
                  <a:ext uri="{0D108BD9-81ED-4DB2-BD59-A6C34878D82A}">
                    <a16:rowId xmlns:a16="http://schemas.microsoft.com/office/drawing/2014/main" val="2531109040"/>
                  </a:ext>
                </a:extLst>
              </a:tr>
              <a:tr h="370840">
                <a:tc>
                  <a:txBody>
                    <a:bodyPr/>
                    <a:lstStyle/>
                    <a:p>
                      <a:r>
                        <a:rPr lang="sl-SI" sz="1800" dirty="0"/>
                        <a:t>Verodostojnost podatkov</a:t>
                      </a:r>
                    </a:p>
                  </a:txBody>
                  <a:tcPr/>
                </a:tc>
                <a:tc>
                  <a:txBody>
                    <a:bodyPr/>
                    <a:lstStyle/>
                    <a:p>
                      <a:pPr marL="285750" indent="-285750">
                        <a:buFont typeface="Arial" panose="020B0604020202020204" pitchFamily="34" charset="0"/>
                        <a:buChar char="•"/>
                      </a:pPr>
                      <a:r>
                        <a:rPr lang="sl-SI" sz="1800" dirty="0"/>
                        <a:t>Zagotavljanje informacij o ponudnikih podatkov, vključno s kontakti odgovorne osebe za ravnanje s podatki.</a:t>
                      </a:r>
                    </a:p>
                    <a:p>
                      <a:pPr marL="285750" indent="-285750">
                        <a:buFont typeface="Arial" panose="020B0604020202020204" pitchFamily="34" charset="0"/>
                        <a:buChar char="•"/>
                      </a:pPr>
                      <a:r>
                        <a:rPr lang="sl-SI" sz="1800" dirty="0"/>
                        <a:t>Pravočasno ažuriranje vseh sprememb metapodatkov in podatkov.</a:t>
                      </a:r>
                    </a:p>
                    <a:p>
                      <a:pPr marL="285750" indent="-285750">
                        <a:buFont typeface="Arial" panose="020B0604020202020204" pitchFamily="34" charset="0"/>
                        <a:buChar char="•"/>
                      </a:pPr>
                      <a:r>
                        <a:rPr lang="sl-SI" sz="1800" dirty="0"/>
                        <a:t>Dokumentacija o postopkih </a:t>
                      </a:r>
                      <a:r>
                        <a:rPr lang="sl-SI" sz="1800" dirty="0" err="1"/>
                        <a:t>avtentikacije</a:t>
                      </a:r>
                      <a:r>
                        <a:rPr lang="sl-SI" sz="1800" dirty="0"/>
                        <a:t> in avtorizacije, ki preprečujejo neavtoriziran dostop/manipulacijo s podatki.  </a:t>
                      </a:r>
                    </a:p>
                  </a:txBody>
                  <a:tcPr/>
                </a:tc>
                <a:extLst>
                  <a:ext uri="{0D108BD9-81ED-4DB2-BD59-A6C34878D82A}">
                    <a16:rowId xmlns:a16="http://schemas.microsoft.com/office/drawing/2014/main" val="977233072"/>
                  </a:ext>
                </a:extLst>
              </a:tr>
            </a:tbl>
          </a:graphicData>
        </a:graphic>
      </p:graphicFrame>
    </p:spTree>
    <p:extLst>
      <p:ext uri="{BB962C8B-B14F-4D97-AF65-F5344CB8AC3E}">
        <p14:creationId xmlns:p14="http://schemas.microsoft.com/office/powerpoint/2010/main" val="40055620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pl-PL" dirty="0">
                <a:solidFill>
                  <a:schemeClr val="bg1"/>
                </a:solidFill>
                <a:latin typeface="Arial" panose="020B0604020202020204" pitchFamily="34" charset="0"/>
                <a:cs typeface="Arial" panose="020B0604020202020204" pitchFamily="34" charset="0"/>
              </a:rPr>
              <a:t>Deljenje podatkov po načelih FAIR – zaupanja vredni repozitoriji 2</a:t>
            </a:r>
            <a:endParaRPr lang="sl-SI" dirty="0">
              <a:solidFill>
                <a:schemeClr val="bg1"/>
              </a:solidFill>
              <a:latin typeface="Arial" panose="020B0604020202020204" pitchFamily="34" charset="0"/>
              <a:cs typeface="Arial" panose="020B0604020202020204" pitchFamily="34" charset="0"/>
            </a:endParaRP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64619" y="1682225"/>
            <a:ext cx="11262761" cy="4811881"/>
          </a:xfrm>
        </p:spPr>
        <p:txBody>
          <a:bodyPr>
            <a:noAutofit/>
          </a:bodyPr>
          <a:lstStyle/>
          <a:p>
            <a:pPr marL="0" indent="0" fontAlgn="base">
              <a:buNone/>
            </a:pPr>
            <a:endParaRPr lang="sl-SI" sz="100" dirty="0"/>
          </a:p>
          <a:p>
            <a:pPr marL="0" indent="0" fontAlgn="base">
              <a:buNone/>
            </a:pPr>
            <a:endParaRPr lang="sl-SI" sz="700" dirty="0"/>
          </a:p>
        </p:txBody>
      </p:sp>
      <p:graphicFrame>
        <p:nvGraphicFramePr>
          <p:cNvPr id="4" name="Tabela 3">
            <a:extLst>
              <a:ext uri="{FF2B5EF4-FFF2-40B4-BE49-F238E27FC236}">
                <a16:creationId xmlns:a16="http://schemas.microsoft.com/office/drawing/2014/main" id="{C8B3232C-4435-4C49-8F6B-E31A521207D0}"/>
              </a:ext>
            </a:extLst>
          </p:cNvPr>
          <p:cNvGraphicFramePr>
            <a:graphicFrameLocks noGrp="1"/>
          </p:cNvGraphicFramePr>
          <p:nvPr>
            <p:extLst>
              <p:ext uri="{D42A27DB-BD31-4B8C-83A1-F6EECF244321}">
                <p14:modId xmlns:p14="http://schemas.microsoft.com/office/powerpoint/2010/main" val="212623137"/>
              </p:ext>
            </p:extLst>
          </p:nvPr>
        </p:nvGraphicFramePr>
        <p:xfrm>
          <a:off x="589934" y="1682225"/>
          <a:ext cx="11262761" cy="3479800"/>
        </p:xfrm>
        <a:graphic>
          <a:graphicData uri="http://schemas.openxmlformats.org/drawingml/2006/table">
            <a:tbl>
              <a:tblPr firstRow="1" bandRow="1">
                <a:tableStyleId>{5C22544A-7EE6-4342-B048-85BDC9FD1C3A}</a:tableStyleId>
              </a:tblPr>
              <a:tblGrid>
                <a:gridCol w="2074608">
                  <a:extLst>
                    <a:ext uri="{9D8B030D-6E8A-4147-A177-3AD203B41FA5}">
                      <a16:colId xmlns:a16="http://schemas.microsoft.com/office/drawing/2014/main" val="3959192670"/>
                    </a:ext>
                  </a:extLst>
                </a:gridCol>
                <a:gridCol w="9188153">
                  <a:extLst>
                    <a:ext uri="{9D8B030D-6E8A-4147-A177-3AD203B41FA5}">
                      <a16:colId xmlns:a16="http://schemas.microsoft.com/office/drawing/2014/main" val="2019886023"/>
                    </a:ext>
                  </a:extLst>
                </a:gridCol>
              </a:tblGrid>
              <a:tr h="370840">
                <a:tc>
                  <a:txBody>
                    <a:bodyPr/>
                    <a:lstStyle/>
                    <a:p>
                      <a:r>
                        <a:rPr lang="sl-SI" dirty="0"/>
                        <a:t>Cilji</a:t>
                      </a:r>
                    </a:p>
                  </a:txBody>
                  <a:tcPr/>
                </a:tc>
                <a:tc>
                  <a:txBody>
                    <a:bodyPr/>
                    <a:lstStyle/>
                    <a:p>
                      <a:r>
                        <a:rPr lang="sl-SI" dirty="0"/>
                        <a:t>Pomembne funkcionalnosti  </a:t>
                      </a:r>
                      <a:r>
                        <a:rPr lang="sl-SI" dirty="0" err="1"/>
                        <a:t>repozitorija</a:t>
                      </a:r>
                      <a:endParaRPr lang="sl-SI" dirty="0"/>
                    </a:p>
                  </a:txBody>
                  <a:tcPr/>
                </a:tc>
                <a:extLst>
                  <a:ext uri="{0D108BD9-81ED-4DB2-BD59-A6C34878D82A}">
                    <a16:rowId xmlns:a16="http://schemas.microsoft.com/office/drawing/2014/main" val="2047346751"/>
                  </a:ext>
                </a:extLst>
              </a:tr>
              <a:tr h="370840">
                <a:tc>
                  <a:txBody>
                    <a:bodyPr/>
                    <a:lstStyle/>
                    <a:p>
                      <a:r>
                        <a:rPr lang="sl-SI" sz="1800" dirty="0"/>
                        <a:t>Kakovost podatkov</a:t>
                      </a:r>
                    </a:p>
                  </a:txBody>
                  <a:tcPr/>
                </a:tc>
                <a:tc>
                  <a:txBody>
                    <a:bodyPr/>
                    <a:lstStyle/>
                    <a:p>
                      <a:pPr marL="285750" indent="-285750">
                        <a:buFont typeface="Arial" panose="020B0604020202020204" pitchFamily="34" charset="0"/>
                        <a:buChar char="•"/>
                      </a:pPr>
                      <a:r>
                        <a:rPr lang="sl-SI" sz="1800" b="0" i="0" kern="1200" dirty="0">
                          <a:solidFill>
                            <a:schemeClr val="dk1"/>
                          </a:solidFill>
                          <a:effectLst/>
                          <a:latin typeface="+mn-lt"/>
                          <a:ea typeface="+mn-ea"/>
                          <a:cs typeface="+mn-cs"/>
                        </a:rPr>
                        <a:t>Zagotavljanje temeljnih metod digitalnega skrbništva (meta)podatkov. </a:t>
                      </a:r>
                    </a:p>
                    <a:p>
                      <a:pPr marL="285750" indent="-285750">
                        <a:buFont typeface="Arial" panose="020B0604020202020204" pitchFamily="34" charset="0"/>
                        <a:buChar char="•"/>
                      </a:pPr>
                      <a:r>
                        <a:rPr lang="sl-SI" sz="1800" b="0" i="0" kern="1200" dirty="0">
                          <a:solidFill>
                            <a:schemeClr val="dk1"/>
                          </a:solidFill>
                          <a:effectLst/>
                          <a:latin typeface="+mn-lt"/>
                          <a:ea typeface="+mn-ea"/>
                          <a:cs typeface="+mn-cs"/>
                        </a:rPr>
                        <a:t>Zagotavljanje dokumentacije o digitalnem skrbništvu. </a:t>
                      </a:r>
                    </a:p>
                  </a:txBody>
                  <a:tcPr/>
                </a:tc>
                <a:extLst>
                  <a:ext uri="{0D108BD9-81ED-4DB2-BD59-A6C34878D82A}">
                    <a16:rowId xmlns:a16="http://schemas.microsoft.com/office/drawing/2014/main" val="3569918631"/>
                  </a:ext>
                </a:extLst>
              </a:tr>
              <a:tr h="370840">
                <a:tc>
                  <a:txBody>
                    <a:bodyPr/>
                    <a:lstStyle/>
                    <a:p>
                      <a:r>
                        <a:rPr lang="sl-SI" sz="1800" dirty="0"/>
                        <a:t>Občutljivi podatki </a:t>
                      </a:r>
                    </a:p>
                  </a:txBody>
                  <a:tcPr/>
                </a:tc>
                <a:tc>
                  <a:txBody>
                    <a:bodyPr/>
                    <a:lstStyle/>
                    <a:p>
                      <a:pPr marL="285750" indent="-285750">
                        <a:buFont typeface="Arial" panose="020B0604020202020204" pitchFamily="34" charset="0"/>
                        <a:buChar char="•"/>
                      </a:pPr>
                      <a:r>
                        <a:rPr lang="sl-SI" sz="1800" b="0" i="0" kern="1200" dirty="0">
                          <a:solidFill>
                            <a:schemeClr val="dk1"/>
                          </a:solidFill>
                          <a:effectLst/>
                          <a:latin typeface="+mn-lt"/>
                          <a:ea typeface="+mn-ea"/>
                          <a:cs typeface="+mn-cs"/>
                        </a:rPr>
                        <a:t>Z</a:t>
                      </a:r>
                      <a:r>
                        <a:rPr lang="en-US" sz="1800" b="0" i="0" kern="1200" dirty="0" err="1">
                          <a:solidFill>
                            <a:schemeClr val="dk1"/>
                          </a:solidFill>
                          <a:effectLst/>
                          <a:latin typeface="+mn-lt"/>
                          <a:ea typeface="+mn-ea"/>
                          <a:cs typeface="+mn-cs"/>
                        </a:rPr>
                        <a:t>agotavlja</a:t>
                      </a:r>
                      <a:r>
                        <a:rPr lang="sl-SI" sz="1800" b="0" i="0" kern="1200" dirty="0">
                          <a:solidFill>
                            <a:schemeClr val="dk1"/>
                          </a:solidFill>
                          <a:effectLst/>
                          <a:latin typeface="+mn-lt"/>
                          <a:ea typeface="+mn-ea"/>
                          <a:cs typeface="+mn-cs"/>
                        </a:rPr>
                        <a:t>nje</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stopenjsk</a:t>
                      </a:r>
                      <a:r>
                        <a:rPr lang="sl-SI" sz="1800" b="0" i="0" kern="1200" dirty="0">
                          <a:solidFill>
                            <a:schemeClr val="dk1"/>
                          </a:solidFill>
                          <a:effectLst/>
                          <a:latin typeface="+mn-lt"/>
                          <a:ea typeface="+mn-ea"/>
                          <a:cs typeface="+mn-cs"/>
                        </a:rPr>
                        <a:t>ega</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dostop</a:t>
                      </a:r>
                      <a:r>
                        <a:rPr lang="sl-SI" sz="1800" b="0" i="0" kern="1200" dirty="0">
                          <a:solidFill>
                            <a:schemeClr val="dk1"/>
                          </a:solidFill>
                          <a:effectLst/>
                          <a:latin typeface="+mn-lt"/>
                          <a:ea typeface="+mn-ea"/>
                          <a:cs typeface="+mn-cs"/>
                        </a:rPr>
                        <a:t>a</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na</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podlagi</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različnih</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stopenj</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varnostnih</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zahtev</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podatkov</a:t>
                      </a:r>
                      <a:r>
                        <a:rPr lang="en-US" sz="1800" b="0" i="0" kern="1200" dirty="0">
                          <a:solidFill>
                            <a:schemeClr val="dk1"/>
                          </a:solidFill>
                          <a:effectLst/>
                          <a:latin typeface="+mn-lt"/>
                          <a:ea typeface="+mn-ea"/>
                          <a:cs typeface="+mn-cs"/>
                        </a:rPr>
                        <a:t>.</a:t>
                      </a:r>
                      <a:endParaRPr lang="sl-SI" sz="1800" b="0" i="0" kern="1200" dirty="0">
                        <a:solidFill>
                          <a:schemeClr val="dk1"/>
                        </a:solidFill>
                        <a:effectLst/>
                        <a:latin typeface="+mn-lt"/>
                        <a:ea typeface="+mn-ea"/>
                        <a:cs typeface="+mn-cs"/>
                      </a:endParaRPr>
                    </a:p>
                    <a:p>
                      <a:pPr marL="285750" indent="-285750">
                        <a:buFont typeface="Arial" panose="020B0604020202020204" pitchFamily="34" charset="0"/>
                        <a:buChar char="•"/>
                      </a:pPr>
                      <a:r>
                        <a:rPr lang="sl-SI" sz="1800" b="0" i="0" kern="1200" dirty="0">
                          <a:solidFill>
                            <a:schemeClr val="dk1"/>
                          </a:solidFill>
                          <a:effectLst/>
                          <a:latin typeface="+mn-lt"/>
                          <a:ea typeface="+mn-ea"/>
                          <a:cs typeface="+mn-cs"/>
                        </a:rPr>
                        <a:t>Zagotavljanje </a:t>
                      </a:r>
                      <a:r>
                        <a:rPr lang="en-US" sz="1800" b="0" i="0" kern="1200" dirty="0" err="1">
                          <a:solidFill>
                            <a:schemeClr val="dk1"/>
                          </a:solidFill>
                          <a:effectLst/>
                          <a:latin typeface="+mn-lt"/>
                          <a:ea typeface="+mn-ea"/>
                          <a:cs typeface="+mn-cs"/>
                        </a:rPr>
                        <a:t>mehanizm</a:t>
                      </a:r>
                      <a:r>
                        <a:rPr lang="sl-SI" sz="1800" b="0" i="0" kern="1200" dirty="0">
                          <a:solidFill>
                            <a:schemeClr val="dk1"/>
                          </a:solidFill>
                          <a:effectLst/>
                          <a:latin typeface="+mn-lt"/>
                          <a:ea typeface="+mn-ea"/>
                          <a:cs typeface="+mn-cs"/>
                        </a:rPr>
                        <a:t>ov</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ki</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omogočajo</a:t>
                      </a:r>
                      <a:r>
                        <a:rPr lang="sl-SI"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omej</a:t>
                      </a:r>
                      <a:r>
                        <a:rPr lang="sl-SI" sz="1800" b="0" i="0" kern="1200" dirty="0" err="1">
                          <a:solidFill>
                            <a:schemeClr val="dk1"/>
                          </a:solidFill>
                          <a:effectLst/>
                          <a:latin typeface="+mn-lt"/>
                          <a:ea typeface="+mn-ea"/>
                          <a:cs typeface="+mn-cs"/>
                        </a:rPr>
                        <a:t>evanje</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dostop</a:t>
                      </a:r>
                      <a:r>
                        <a:rPr lang="sl-SI" sz="1800" b="0" i="0" kern="1200" dirty="0">
                          <a:solidFill>
                            <a:schemeClr val="dk1"/>
                          </a:solidFill>
                          <a:effectLst/>
                          <a:latin typeface="+mn-lt"/>
                          <a:ea typeface="+mn-ea"/>
                          <a:cs typeface="+mn-cs"/>
                        </a:rPr>
                        <a:t>a</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samo</a:t>
                      </a:r>
                      <a:r>
                        <a:rPr lang="en-US" sz="1800" b="0" i="0" kern="1200" dirty="0">
                          <a:solidFill>
                            <a:schemeClr val="dk1"/>
                          </a:solidFill>
                          <a:effectLst/>
                          <a:latin typeface="+mn-lt"/>
                          <a:ea typeface="+mn-ea"/>
                          <a:cs typeface="+mn-cs"/>
                        </a:rPr>
                        <a:t> </a:t>
                      </a:r>
                      <a:r>
                        <a:rPr lang="sl-SI" sz="1800" b="0" i="0" kern="1200" dirty="0">
                          <a:solidFill>
                            <a:schemeClr val="dk1"/>
                          </a:solidFill>
                          <a:effectLst/>
                          <a:latin typeface="+mn-lt"/>
                          <a:ea typeface="+mn-ea"/>
                          <a:cs typeface="+mn-cs"/>
                        </a:rPr>
                        <a:t>za </a:t>
                      </a:r>
                      <a:r>
                        <a:rPr lang="en-US" sz="1800" b="0" i="0" kern="1200" dirty="0" err="1">
                          <a:solidFill>
                            <a:schemeClr val="dk1"/>
                          </a:solidFill>
                          <a:effectLst/>
                          <a:latin typeface="+mn-lt"/>
                          <a:ea typeface="+mn-ea"/>
                          <a:cs typeface="+mn-cs"/>
                        </a:rPr>
                        <a:t>pooblaščene</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uporabnike</a:t>
                      </a:r>
                      <a:r>
                        <a:rPr lang="sl-SI" sz="1800" b="0" i="0" kern="1200" dirty="0">
                          <a:solidFill>
                            <a:schemeClr val="dk1"/>
                          </a:solidFill>
                          <a:effectLst/>
                          <a:latin typeface="+mn-lt"/>
                          <a:ea typeface="+mn-ea"/>
                          <a:cs typeface="+mn-cs"/>
                        </a:rPr>
                        <a:t>.</a:t>
                      </a:r>
                      <a:endParaRPr lang="en-US" sz="1800" b="0" i="0" kern="1200" dirty="0">
                        <a:solidFill>
                          <a:schemeClr val="dk1"/>
                        </a:solidFill>
                        <a:effectLst/>
                        <a:latin typeface="+mn-lt"/>
                        <a:ea typeface="+mn-ea"/>
                        <a:cs typeface="+mn-cs"/>
                      </a:endParaRPr>
                    </a:p>
                  </a:txBody>
                  <a:tcPr/>
                </a:tc>
                <a:extLst>
                  <a:ext uri="{0D108BD9-81ED-4DB2-BD59-A6C34878D82A}">
                    <a16:rowId xmlns:a16="http://schemas.microsoft.com/office/drawing/2014/main" val="2769585124"/>
                  </a:ext>
                </a:extLst>
              </a:tr>
              <a:tr h="370840">
                <a:tc>
                  <a:txBody>
                    <a:bodyPr/>
                    <a:lstStyle/>
                    <a:p>
                      <a:r>
                        <a:rPr lang="sl-SI" sz="1800" dirty="0"/>
                        <a:t>Trajno delovanje in zaščita podatkov</a:t>
                      </a:r>
                    </a:p>
                  </a:txBody>
                  <a:tcPr/>
                </a:tc>
                <a:tc>
                  <a:txBody>
                    <a:bodyPr/>
                    <a:lstStyle/>
                    <a:p>
                      <a:pPr marL="285750" indent="-285750">
                        <a:buFont typeface="Arial" panose="020B0604020202020204" pitchFamily="34" charset="0"/>
                        <a:buChar char="•"/>
                      </a:pPr>
                      <a:r>
                        <a:rPr lang="sl-SI" sz="1800" b="0" i="0" kern="1200" dirty="0">
                          <a:solidFill>
                            <a:schemeClr val="dk1"/>
                          </a:solidFill>
                          <a:effectLst/>
                          <a:latin typeface="+mn-lt"/>
                          <a:ea typeface="+mn-ea"/>
                          <a:cs typeface="+mn-cs"/>
                        </a:rPr>
                        <a:t>Zagotavljanje dolgoročnega načrta upravljanja in financiranja delovanja </a:t>
                      </a:r>
                      <a:r>
                        <a:rPr lang="sl-SI" sz="1800" b="0" i="0" kern="1200" dirty="0" err="1">
                          <a:solidFill>
                            <a:schemeClr val="dk1"/>
                          </a:solidFill>
                          <a:effectLst/>
                          <a:latin typeface="+mn-lt"/>
                          <a:ea typeface="+mn-ea"/>
                          <a:cs typeface="+mn-cs"/>
                        </a:rPr>
                        <a:t>repozitorija</a:t>
                      </a:r>
                      <a:r>
                        <a:rPr lang="sl-SI" sz="1800" b="0" i="0" kern="1200" dirty="0">
                          <a:solidFill>
                            <a:schemeClr val="dk1"/>
                          </a:solidFill>
                          <a:effectLst/>
                          <a:latin typeface="+mn-lt"/>
                          <a:ea typeface="+mn-ea"/>
                          <a:cs typeface="+mn-cs"/>
                        </a:rPr>
                        <a:t>.</a:t>
                      </a:r>
                    </a:p>
                    <a:p>
                      <a:pPr marL="285750" indent="-285750">
                        <a:buFont typeface="Arial" panose="020B0604020202020204" pitchFamily="34" charset="0"/>
                        <a:buChar char="•"/>
                      </a:pPr>
                      <a:r>
                        <a:rPr lang="sl-SI" sz="1800" b="0" i="0" kern="1200" dirty="0">
                          <a:solidFill>
                            <a:schemeClr val="dk1"/>
                          </a:solidFill>
                          <a:effectLst/>
                          <a:latin typeface="+mn-lt"/>
                          <a:ea typeface="+mn-ea"/>
                          <a:cs typeface="+mn-cs"/>
                        </a:rPr>
                        <a:t>Zagotavljanje transparentne politike hrambe podatkov, ki določa čas hrambe podatkov in dokumentacijo v zvezi s tem. </a:t>
                      </a:r>
                    </a:p>
                  </a:txBody>
                  <a:tcPr/>
                </a:tc>
                <a:extLst>
                  <a:ext uri="{0D108BD9-81ED-4DB2-BD59-A6C34878D82A}">
                    <a16:rowId xmlns:a16="http://schemas.microsoft.com/office/drawing/2014/main" val="2531109040"/>
                  </a:ext>
                </a:extLst>
              </a:tr>
              <a:tr h="370840">
                <a:tc>
                  <a:txBody>
                    <a:bodyPr/>
                    <a:lstStyle/>
                    <a:p>
                      <a:r>
                        <a:rPr lang="sl-SI" sz="1800" dirty="0"/>
                        <a:t>Ostalo</a:t>
                      </a:r>
                    </a:p>
                  </a:txBody>
                  <a:tcPr/>
                </a:tc>
                <a:tc>
                  <a:txBody>
                    <a:bodyPr/>
                    <a:lstStyle/>
                    <a:p>
                      <a:pPr marL="285750" indent="-285750">
                        <a:buFont typeface="Arial" panose="020B0604020202020204" pitchFamily="34" charset="0"/>
                        <a:buChar char="•"/>
                      </a:pPr>
                      <a:r>
                        <a:rPr lang="sl-SI" sz="1800" b="0" i="0" kern="1200" dirty="0">
                          <a:solidFill>
                            <a:schemeClr val="dk1"/>
                          </a:solidFill>
                          <a:effectLst/>
                          <a:latin typeface="+mn-lt"/>
                          <a:ea typeface="+mn-ea"/>
                          <a:cs typeface="+mn-cs"/>
                        </a:rPr>
                        <a:t>Zagotavljanje kontaktne točke za pomoč pri arhiviranju kot pri uporabi podatkov.</a:t>
                      </a:r>
                    </a:p>
                    <a:p>
                      <a:pPr marL="285750" indent="-285750">
                        <a:buFont typeface="Arial" panose="020B0604020202020204" pitchFamily="34" charset="0"/>
                        <a:buChar char="•"/>
                      </a:pPr>
                      <a:r>
                        <a:rPr lang="sl-SI" sz="1800" b="0" i="0" kern="1200" dirty="0">
                          <a:solidFill>
                            <a:schemeClr val="dk1"/>
                          </a:solidFill>
                          <a:effectLst/>
                          <a:latin typeface="+mn-lt"/>
                          <a:ea typeface="+mn-ea"/>
                          <a:cs typeface="+mn-cs"/>
                        </a:rPr>
                        <a:t>Informacija o obsegu arhiviranih podatkov. </a:t>
                      </a:r>
                      <a:endParaRPr lang="sl-SI" sz="1800" dirty="0"/>
                    </a:p>
                  </a:txBody>
                  <a:tcPr/>
                </a:tc>
                <a:extLst>
                  <a:ext uri="{0D108BD9-81ED-4DB2-BD59-A6C34878D82A}">
                    <a16:rowId xmlns:a16="http://schemas.microsoft.com/office/drawing/2014/main" val="977233072"/>
                  </a:ext>
                </a:extLst>
              </a:tr>
            </a:tbl>
          </a:graphicData>
        </a:graphic>
      </p:graphicFrame>
      <p:sp>
        <p:nvSpPr>
          <p:cNvPr id="5" name="Pravokotnik 4">
            <a:extLst>
              <a:ext uri="{FF2B5EF4-FFF2-40B4-BE49-F238E27FC236}">
                <a16:creationId xmlns:a16="http://schemas.microsoft.com/office/drawing/2014/main" id="{B4628872-7050-4C18-AE94-8AFC73840188}"/>
              </a:ext>
            </a:extLst>
          </p:cNvPr>
          <p:cNvSpPr/>
          <p:nvPr/>
        </p:nvSpPr>
        <p:spPr>
          <a:xfrm>
            <a:off x="688258" y="5504900"/>
            <a:ext cx="11039121" cy="923330"/>
          </a:xfrm>
          <a:prstGeom prst="rect">
            <a:avLst/>
          </a:prstGeom>
        </p:spPr>
        <p:txBody>
          <a:bodyPr wrap="square">
            <a:spAutoFit/>
          </a:bodyPr>
          <a:lstStyle/>
          <a:p>
            <a:pPr algn="ctr"/>
            <a:r>
              <a:rPr lang="en-US" dirty="0"/>
              <a:t>What should be the essential baseline practices for repositories that manage research data?</a:t>
            </a:r>
            <a:r>
              <a:rPr lang="sl-SI" dirty="0"/>
              <a:t>. </a:t>
            </a:r>
            <a:r>
              <a:rPr lang="sl-SI" dirty="0">
                <a:solidFill>
                  <a:srgbClr val="333333"/>
                </a:solidFill>
              </a:rPr>
              <a:t>2022. </a:t>
            </a:r>
            <a:r>
              <a:rPr lang="sl-SI" dirty="0" err="1">
                <a:solidFill>
                  <a:srgbClr val="333333"/>
                </a:solidFill>
              </a:rPr>
              <a:t>Dostopano</a:t>
            </a:r>
            <a:r>
              <a:rPr lang="sl-SI" dirty="0">
                <a:solidFill>
                  <a:srgbClr val="333333"/>
                </a:solidFill>
              </a:rPr>
              <a:t> prek: </a:t>
            </a:r>
            <a:r>
              <a:rPr lang="sl-SI" dirty="0">
                <a:hlinkClick r:id="rId3"/>
              </a:rPr>
              <a:t>https://www.coar-repositories.org/news-updates/coar-sparc-response-to-the-ostp-draft-desirable-characteristics-of-repositories-managing-data/</a:t>
            </a:r>
            <a:r>
              <a:rPr lang="sl-SI" dirty="0"/>
              <a:t> </a:t>
            </a:r>
            <a:r>
              <a:rPr lang="sl-SI" dirty="0">
                <a:solidFill>
                  <a:srgbClr val="333333"/>
                </a:solidFill>
              </a:rPr>
              <a:t>(7. 4. 2022). </a:t>
            </a:r>
            <a:endParaRPr lang="sl-SI" dirty="0">
              <a:hlinkClick r:id="rId4"/>
            </a:endParaRPr>
          </a:p>
        </p:txBody>
      </p:sp>
    </p:spTree>
    <p:extLst>
      <p:ext uri="{BB962C8B-B14F-4D97-AF65-F5344CB8AC3E}">
        <p14:creationId xmlns:p14="http://schemas.microsoft.com/office/powerpoint/2010/main" val="2312103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pl-PL" dirty="0">
                <a:solidFill>
                  <a:schemeClr val="bg1"/>
                </a:solidFill>
                <a:latin typeface="Arial" panose="020B0604020202020204" pitchFamily="34" charset="0"/>
                <a:cs typeface="Arial" panose="020B0604020202020204" pitchFamily="34" charset="0"/>
              </a:rPr>
              <a:t>Deljenje podatkov po načelih FAIR – časovna zapora in dostopnost podatkov</a:t>
            </a:r>
            <a:endParaRPr lang="sl-SI" dirty="0">
              <a:solidFill>
                <a:schemeClr val="bg1"/>
              </a:solidFill>
              <a:latin typeface="Arial" panose="020B0604020202020204" pitchFamily="34" charset="0"/>
              <a:cs typeface="Arial" panose="020B0604020202020204" pitchFamily="34" charset="0"/>
            </a:endParaRP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64619" y="1682225"/>
            <a:ext cx="11262761" cy="4811881"/>
          </a:xfrm>
        </p:spPr>
        <p:txBody>
          <a:bodyPr>
            <a:noAutofit/>
          </a:bodyPr>
          <a:lstStyle/>
          <a:p>
            <a:pPr marL="0" indent="0" fontAlgn="base">
              <a:buNone/>
            </a:pPr>
            <a:r>
              <a:rPr lang="sl-SI" dirty="0"/>
              <a:t>2.2.7 Ali boste uporabili časovno zaporo (embargo) pri objavi podatkov in če da, zakaj in kako dolgo  bo trajala?    </a:t>
            </a:r>
            <a:endParaRPr lang="sl-SI" sz="2400" dirty="0"/>
          </a:p>
          <a:p>
            <a:pPr marL="0" indent="0" fontAlgn="base">
              <a:buNone/>
            </a:pPr>
            <a:endParaRPr lang="sl-SI" sz="700" dirty="0"/>
          </a:p>
          <a:p>
            <a:pPr marL="0" indent="0" fontAlgn="base">
              <a:buNone/>
            </a:pPr>
            <a:endParaRPr lang="sl-SI" sz="2400" dirty="0"/>
          </a:p>
        </p:txBody>
      </p:sp>
      <p:sp>
        <p:nvSpPr>
          <p:cNvPr id="6" name="PoljeZBesedilom 5">
            <a:extLst>
              <a:ext uri="{FF2B5EF4-FFF2-40B4-BE49-F238E27FC236}">
                <a16:creationId xmlns:a16="http://schemas.microsoft.com/office/drawing/2014/main" id="{C0CD84E3-C2EE-418F-ABC2-8807AE6D411F}"/>
              </a:ext>
            </a:extLst>
          </p:cNvPr>
          <p:cNvSpPr txBox="1"/>
          <p:nvPr/>
        </p:nvSpPr>
        <p:spPr>
          <a:xfrm>
            <a:off x="464619" y="3297353"/>
            <a:ext cx="11343723" cy="1200329"/>
          </a:xfrm>
          <a:prstGeom prst="rect">
            <a:avLst/>
          </a:prstGeom>
          <a:solidFill>
            <a:schemeClr val="accent4">
              <a:lumMod val="20000"/>
              <a:lumOff val="80000"/>
            </a:schemeClr>
          </a:solidFill>
          <a:ln>
            <a:solidFill>
              <a:schemeClr val="tx1"/>
            </a:solidFill>
          </a:ln>
        </p:spPr>
        <p:txBody>
          <a:bodyPr wrap="square" rtlCol="0">
            <a:spAutoFit/>
          </a:bodyPr>
          <a:lstStyle/>
          <a:p>
            <a:pPr algn="just"/>
            <a:r>
              <a:rPr lang="sl-SI" dirty="0"/>
              <a:t>Pogosto časovno zaporo uveljavljamo zaradi zaščite intelektualne lastnine, zaradi tajnosti informacij in podatkov ali zaradi drugih zakonitih interesov. Upoštevajte, da morajo biti podatki v primeru, da ne obstajajo kakršni koli od zgoraj navedenih razlogov, odprto dostopni čim prej, najkasneje pa ob objavi znanstvenega dela (npr. članka, monografije …). Zato je potrebno razloge za časovno zaporo nujno opisati v DMP-ju. </a:t>
            </a:r>
          </a:p>
        </p:txBody>
      </p:sp>
    </p:spTree>
    <p:extLst>
      <p:ext uri="{BB962C8B-B14F-4D97-AF65-F5344CB8AC3E}">
        <p14:creationId xmlns:p14="http://schemas.microsoft.com/office/powerpoint/2010/main" val="2836632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sl-SI" dirty="0">
                <a:solidFill>
                  <a:schemeClr val="bg1"/>
                </a:solidFill>
                <a:latin typeface="Arial" panose="020B0604020202020204" pitchFamily="34" charset="0"/>
                <a:cs typeface="Arial" panose="020B0604020202020204" pitchFamily="34" charset="0"/>
              </a:rPr>
              <a:t>Finančna sredstva</a:t>
            </a: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64619" y="1606724"/>
            <a:ext cx="11262761" cy="4811881"/>
          </a:xfrm>
        </p:spPr>
        <p:txBody>
          <a:bodyPr>
            <a:noAutofit/>
          </a:bodyPr>
          <a:lstStyle/>
          <a:p>
            <a:pPr marL="0" indent="0" fontAlgn="base">
              <a:buNone/>
            </a:pPr>
            <a:r>
              <a:rPr lang="sl-SI" sz="2400" dirty="0"/>
              <a:t>4.1 Kakšni bodo stroški postopkov ravnanja s podatki in drugimi rezultati raziskave po načelih FAIR (na primer neposredni in posredni stroški, povezani s pripravo, shranjevanjem, arhiviranjem, ponovno uporabo, varnostjo ipd.)? </a:t>
            </a:r>
          </a:p>
          <a:p>
            <a:pPr marL="0" indent="0" fontAlgn="base">
              <a:buNone/>
            </a:pPr>
            <a:endParaRPr lang="sl-SI" sz="300" dirty="0"/>
          </a:p>
          <a:p>
            <a:pPr marL="0" indent="0" fontAlgn="base">
              <a:buNone/>
            </a:pPr>
            <a:r>
              <a:rPr lang="sl-SI" sz="2400" dirty="0"/>
              <a:t>4.2 Kako boste zagotovili pokritje teh stroškov?   </a:t>
            </a:r>
          </a:p>
          <a:p>
            <a:pPr marL="0" indent="0" fontAlgn="base">
              <a:buNone/>
            </a:pPr>
            <a:endParaRPr lang="sl-SI" sz="400" dirty="0"/>
          </a:p>
          <a:p>
            <a:pPr marL="0" indent="0" fontAlgn="base">
              <a:buNone/>
            </a:pPr>
            <a:r>
              <a:rPr lang="sl-SI" sz="2400" dirty="0"/>
              <a:t>4.3 Kdo bo odgovorna oseba za ravnanje s podatki v raziskavi? </a:t>
            </a:r>
          </a:p>
          <a:p>
            <a:pPr marL="0" indent="0" fontAlgn="base">
              <a:buNone/>
            </a:pPr>
            <a:endParaRPr lang="sl-SI" sz="200" dirty="0"/>
          </a:p>
          <a:p>
            <a:pPr marL="0" indent="0" fontAlgn="base">
              <a:buNone/>
            </a:pPr>
            <a:r>
              <a:rPr lang="sl-SI" sz="2400" dirty="0"/>
              <a:t>4.4 Kako bo zagotovljena trajna hramba podatkov?  </a:t>
            </a:r>
          </a:p>
          <a:p>
            <a:pPr marL="0" indent="0" fontAlgn="base">
              <a:buNone/>
            </a:pPr>
            <a:endParaRPr lang="sl-SI" sz="2400" dirty="0"/>
          </a:p>
          <a:p>
            <a:pPr marL="0" indent="0" fontAlgn="base">
              <a:buNone/>
            </a:pPr>
            <a:endParaRPr lang="sl-SI" sz="700" dirty="0"/>
          </a:p>
        </p:txBody>
      </p:sp>
      <p:sp>
        <p:nvSpPr>
          <p:cNvPr id="7" name="PoljeZBesedilom 6">
            <a:extLst>
              <a:ext uri="{FF2B5EF4-FFF2-40B4-BE49-F238E27FC236}">
                <a16:creationId xmlns:a16="http://schemas.microsoft.com/office/drawing/2014/main" id="{4DA1D7E4-2F4D-4A25-A12E-B6A28EBDB498}"/>
              </a:ext>
            </a:extLst>
          </p:cNvPr>
          <p:cNvSpPr txBox="1"/>
          <p:nvPr/>
        </p:nvSpPr>
        <p:spPr>
          <a:xfrm>
            <a:off x="464619" y="4784568"/>
            <a:ext cx="11343723" cy="1754326"/>
          </a:xfrm>
          <a:prstGeom prst="rect">
            <a:avLst/>
          </a:prstGeom>
          <a:solidFill>
            <a:schemeClr val="accent4">
              <a:lumMod val="20000"/>
              <a:lumOff val="80000"/>
            </a:schemeClr>
          </a:solidFill>
          <a:ln>
            <a:solidFill>
              <a:schemeClr val="tx1"/>
            </a:solidFill>
          </a:ln>
        </p:spPr>
        <p:txBody>
          <a:bodyPr wrap="square" rtlCol="0">
            <a:spAutoFit/>
          </a:bodyPr>
          <a:lstStyle/>
          <a:p>
            <a:pPr algn="just"/>
            <a:r>
              <a:rPr lang="sl-SI" dirty="0"/>
              <a:t>Opišite vse predvidene stroške ravnanja s podatki in drugimi rezultati raziskave. Upoštevajte vse potrebne stroške, posredne in neposredne. Stroški lahko obsegajo npr. stroške hrambe, strojne opreme, osebja, priprave podatkov za arhiviranje in stroške storitev repozitorijev.   V primeru sodelovanja več institucij predvidite medsebojne obveznosti in pravice pri ravnanju s podatki. Navedite način pokritja teh stroškov. Pri tem upoštevajte, da  se poraba sredstev za ravnanje s podatki in drugimi rezultati raziskave v okvirnem programu Obzorje Evropa šteje kot upravičen materialni strošek. </a:t>
            </a:r>
          </a:p>
        </p:txBody>
      </p:sp>
    </p:spTree>
    <p:extLst>
      <p:ext uri="{BB962C8B-B14F-4D97-AF65-F5344CB8AC3E}">
        <p14:creationId xmlns:p14="http://schemas.microsoft.com/office/powerpoint/2010/main" val="3969618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pl-PL" dirty="0">
                <a:solidFill>
                  <a:schemeClr val="bg1"/>
                </a:solidFill>
                <a:latin typeface="Arial" panose="020B0604020202020204" pitchFamily="34" charset="0"/>
                <a:cs typeface="Arial" panose="020B0604020202020204" pitchFamily="34" charset="0"/>
              </a:rPr>
              <a:t>Varnost podatkov</a:t>
            </a:r>
            <a:endParaRPr lang="sl-SI" dirty="0">
              <a:solidFill>
                <a:schemeClr val="bg1"/>
              </a:solidFill>
              <a:latin typeface="Arial" panose="020B0604020202020204" pitchFamily="34" charset="0"/>
              <a:cs typeface="Arial" panose="020B0604020202020204" pitchFamily="34" charset="0"/>
            </a:endParaRP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354158" y="1537898"/>
            <a:ext cx="11262761" cy="4811881"/>
          </a:xfrm>
        </p:spPr>
        <p:txBody>
          <a:bodyPr>
            <a:noAutofit/>
          </a:bodyPr>
          <a:lstStyle/>
          <a:p>
            <a:pPr marL="0" indent="0" fontAlgn="base">
              <a:buNone/>
            </a:pPr>
            <a:r>
              <a:rPr lang="sl-SI" sz="2400" dirty="0"/>
              <a:t>5.1 Na kakšen način boste zagotovili varnost podatkov?   </a:t>
            </a:r>
          </a:p>
          <a:p>
            <a:pPr marL="0" indent="0" fontAlgn="base">
              <a:buNone/>
            </a:pPr>
            <a:endParaRPr lang="sl-SI" sz="700" dirty="0"/>
          </a:p>
          <a:p>
            <a:pPr marL="0" indent="0" fontAlgn="base">
              <a:buNone/>
            </a:pPr>
            <a:r>
              <a:rPr lang="sl-SI" sz="2400" dirty="0"/>
              <a:t>5.2 Ali bodo repozitoriji, kjer bodo podatki arhivirani, omogočili trajno hrambo in izvajanje digitalnega skrbništva? </a:t>
            </a:r>
          </a:p>
          <a:p>
            <a:pPr marL="0" indent="0" fontAlgn="base">
              <a:buNone/>
            </a:pPr>
            <a:endParaRPr lang="sl-SI" sz="2400" dirty="0"/>
          </a:p>
          <a:p>
            <a:pPr marL="0" indent="0" fontAlgn="base">
              <a:buNone/>
            </a:pPr>
            <a:endParaRPr lang="sl-SI" sz="2400" dirty="0"/>
          </a:p>
          <a:p>
            <a:pPr marL="0" indent="0" fontAlgn="base">
              <a:buNone/>
            </a:pPr>
            <a:endParaRPr lang="sl-SI" sz="2400" dirty="0"/>
          </a:p>
          <a:p>
            <a:pPr marL="0" indent="0" fontAlgn="base">
              <a:buNone/>
            </a:pPr>
            <a:endParaRPr lang="sl-SI" sz="2400" dirty="0"/>
          </a:p>
          <a:p>
            <a:pPr marL="0" indent="0" fontAlgn="base">
              <a:buNone/>
            </a:pPr>
            <a:endParaRPr lang="sl-SI" sz="2400" dirty="0"/>
          </a:p>
          <a:p>
            <a:pPr marL="0" indent="0" fontAlgn="base">
              <a:buNone/>
            </a:pPr>
            <a:endParaRPr lang="sl-SI" sz="700" dirty="0"/>
          </a:p>
        </p:txBody>
      </p:sp>
      <p:sp>
        <p:nvSpPr>
          <p:cNvPr id="5" name="PoljeZBesedilom 4">
            <a:extLst>
              <a:ext uri="{FF2B5EF4-FFF2-40B4-BE49-F238E27FC236}">
                <a16:creationId xmlns:a16="http://schemas.microsoft.com/office/drawing/2014/main" id="{EBA48B24-A972-4CAE-ABFD-542F85C2ACEB}"/>
              </a:ext>
            </a:extLst>
          </p:cNvPr>
          <p:cNvSpPr txBox="1"/>
          <p:nvPr/>
        </p:nvSpPr>
        <p:spPr>
          <a:xfrm>
            <a:off x="354158" y="3005669"/>
            <a:ext cx="11729687" cy="3293209"/>
          </a:xfrm>
          <a:prstGeom prst="rect">
            <a:avLst/>
          </a:prstGeom>
          <a:solidFill>
            <a:schemeClr val="accent4">
              <a:lumMod val="20000"/>
              <a:lumOff val="80000"/>
            </a:schemeClr>
          </a:solidFill>
          <a:ln>
            <a:solidFill>
              <a:schemeClr val="tx1"/>
            </a:solidFill>
          </a:ln>
        </p:spPr>
        <p:txBody>
          <a:bodyPr wrap="square" rtlCol="0">
            <a:spAutoFit/>
          </a:bodyPr>
          <a:lstStyle/>
          <a:p>
            <a:pPr fontAlgn="base"/>
            <a:r>
              <a:rPr lang="sl-SI" sz="1600" dirty="0"/>
              <a:t>Digitalno skrbništvo obsega izbiro, zbiranje, zaščito, urejanje in arhiviranje digitalnih virov oz. objektov. Organizirano digitalno skrbništvo v okviru repozitorijev daje tem </a:t>
            </a:r>
            <a:r>
              <a:rPr lang="sl-SI" sz="1600" dirty="0" err="1"/>
              <a:t>repozitorijem</a:t>
            </a:r>
            <a:r>
              <a:rPr lang="sl-SI" sz="1600" dirty="0"/>
              <a:t> dodano vrednost. Vlogo digitalnih skrbnikov opravljajo arhivarji, knjižničarji, podatkovni skrbniki, lahko pa tudi raziskovalci sami. Učinkovito digitalno skrbništvo zagotavlja, da so digitalni objekti, npr. podatkovni seti, lahko dostopni za nedoločen čas. Življenjski cikel digitalnega skrbništva obsega koncept in načrt ustvarjanje digitalnih objektov, ustvarjanje digitalnih objektov in dodelitev metapodatkov, zagotavljanje dostopa, izbira digitalnih objektov za trajno hrambo in izbris in uničenje ostalih, vložitev v zaupanja vredne </a:t>
            </a:r>
            <a:r>
              <a:rPr lang="sl-SI" sz="1600" dirty="0" err="1"/>
              <a:t>repozitorije</a:t>
            </a:r>
            <a:r>
              <a:rPr lang="sl-SI" sz="1600" dirty="0"/>
              <a:t>, trajna hramba, ponovna analiza in ponovna izbira digitalnih objektov za trajno hrambo, ponovna uporaba, ustvarjanje novih digitalnih objektov iz obstoječih. </a:t>
            </a:r>
          </a:p>
          <a:p>
            <a:pPr fontAlgn="base"/>
            <a:endParaRPr lang="sl-SI" sz="1600" dirty="0"/>
          </a:p>
          <a:p>
            <a:pPr fontAlgn="base"/>
            <a:r>
              <a:rPr lang="sl-SI" sz="1600" b="1" dirty="0"/>
              <a:t>V DMP navedite </a:t>
            </a:r>
            <a:r>
              <a:rPr lang="sl-SI" sz="1600" b="1" dirty="0" err="1"/>
              <a:t>navedite</a:t>
            </a:r>
            <a:r>
              <a:rPr lang="sl-SI" sz="1600" b="1" dirty="0"/>
              <a:t> načine varovanja podatkov, vključno z arhiviranjem in restavriranjem podatkov, z načinom varne hrambe ter prenosom občutljivih podatkov.  </a:t>
            </a:r>
          </a:p>
          <a:p>
            <a:pPr fontAlgn="base"/>
            <a:endParaRPr lang="sl-SI" sz="1600" dirty="0"/>
          </a:p>
          <a:p>
            <a:pPr fontAlgn="base"/>
            <a:r>
              <a:rPr lang="sl-SI" sz="1600" dirty="0"/>
              <a:t>V DMP navedite, ali boste podatke arhivirali v </a:t>
            </a:r>
            <a:r>
              <a:rPr lang="sl-SI" sz="1600" dirty="0" err="1"/>
              <a:t>repozitoriju</a:t>
            </a:r>
            <a:r>
              <a:rPr lang="sl-SI" sz="1600" dirty="0"/>
              <a:t>, ki omogoča trajno hrambo ter izvajanje digitalnega skrbništva. Če da, navedite, na kak način boste to izvajali.     </a:t>
            </a:r>
            <a:endParaRPr lang="sl-SI" sz="400" dirty="0"/>
          </a:p>
        </p:txBody>
      </p:sp>
    </p:spTree>
    <p:extLst>
      <p:ext uri="{BB962C8B-B14F-4D97-AF65-F5344CB8AC3E}">
        <p14:creationId xmlns:p14="http://schemas.microsoft.com/office/powerpoint/2010/main" val="12281419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pl-PL" dirty="0">
                <a:solidFill>
                  <a:schemeClr val="bg1"/>
                </a:solidFill>
                <a:latin typeface="Arial" panose="020B0604020202020204" pitchFamily="34" charset="0"/>
                <a:cs typeface="Arial" panose="020B0604020202020204" pitchFamily="34" charset="0"/>
              </a:rPr>
              <a:t>Etična in pravna vprašanja</a:t>
            </a:r>
            <a:endParaRPr lang="sl-SI" dirty="0">
              <a:solidFill>
                <a:schemeClr val="bg1"/>
              </a:solidFill>
              <a:latin typeface="Arial" panose="020B0604020202020204" pitchFamily="34" charset="0"/>
              <a:cs typeface="Arial" panose="020B0604020202020204" pitchFamily="34" charset="0"/>
            </a:endParaRP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64619" y="1606724"/>
            <a:ext cx="11262761" cy="4811881"/>
          </a:xfrm>
        </p:spPr>
        <p:txBody>
          <a:bodyPr>
            <a:noAutofit/>
          </a:bodyPr>
          <a:lstStyle/>
          <a:p>
            <a:pPr marL="0" indent="0" fontAlgn="base">
              <a:buNone/>
            </a:pPr>
            <a:r>
              <a:rPr lang="sl-SI" sz="2400" dirty="0"/>
              <a:t>6.1 Ali obstajajo etična ali pravna vprašanja, ki bi lahko vplivala na deljenje podatkov?   </a:t>
            </a:r>
          </a:p>
          <a:p>
            <a:pPr marL="0" indent="0" fontAlgn="base">
              <a:buNone/>
            </a:pPr>
            <a:endParaRPr lang="sl-SI" sz="2400" dirty="0"/>
          </a:p>
          <a:p>
            <a:pPr marL="0" indent="0" fontAlgn="base">
              <a:buNone/>
            </a:pPr>
            <a:r>
              <a:rPr lang="sl-SI" sz="2400" dirty="0"/>
              <a:t>6.2 Ali bo v vprašalnike oz. ankete, ki vsebujejo osebne podatke, vključeno soglasje  za objavo, deljenje ter za dolgoročno hrambo podatkov (predvideno v 6.1)?   </a:t>
            </a:r>
          </a:p>
          <a:p>
            <a:pPr marL="0" indent="0" fontAlgn="base">
              <a:buNone/>
            </a:pPr>
            <a:endParaRPr lang="sl-SI" sz="2400" dirty="0"/>
          </a:p>
          <a:p>
            <a:pPr marL="0" indent="0" fontAlgn="base">
              <a:buNone/>
            </a:pPr>
            <a:endParaRPr lang="sl-SI" sz="2400" dirty="0"/>
          </a:p>
          <a:p>
            <a:pPr marL="0" indent="0" fontAlgn="base">
              <a:buNone/>
            </a:pPr>
            <a:endParaRPr lang="sl-SI" sz="2400" dirty="0"/>
          </a:p>
          <a:p>
            <a:pPr marL="0" indent="0" fontAlgn="base">
              <a:buNone/>
            </a:pPr>
            <a:endParaRPr lang="sl-SI" sz="2400" dirty="0"/>
          </a:p>
          <a:p>
            <a:pPr marL="0" indent="0" fontAlgn="base">
              <a:buNone/>
            </a:pPr>
            <a:endParaRPr lang="sl-SI" sz="700" dirty="0"/>
          </a:p>
        </p:txBody>
      </p:sp>
      <p:sp>
        <p:nvSpPr>
          <p:cNvPr id="5" name="PoljeZBesedilom 4">
            <a:extLst>
              <a:ext uri="{FF2B5EF4-FFF2-40B4-BE49-F238E27FC236}">
                <a16:creationId xmlns:a16="http://schemas.microsoft.com/office/drawing/2014/main" id="{EBA48B24-A972-4CAE-ABFD-542F85C2ACEB}"/>
              </a:ext>
            </a:extLst>
          </p:cNvPr>
          <p:cNvSpPr txBox="1"/>
          <p:nvPr/>
        </p:nvSpPr>
        <p:spPr>
          <a:xfrm>
            <a:off x="464619" y="3545218"/>
            <a:ext cx="11343723" cy="3016210"/>
          </a:xfrm>
          <a:prstGeom prst="rect">
            <a:avLst/>
          </a:prstGeom>
          <a:solidFill>
            <a:schemeClr val="accent4">
              <a:lumMod val="20000"/>
              <a:lumOff val="80000"/>
            </a:schemeClr>
          </a:solidFill>
          <a:ln>
            <a:solidFill>
              <a:schemeClr val="tx1"/>
            </a:solidFill>
          </a:ln>
        </p:spPr>
        <p:txBody>
          <a:bodyPr wrap="square" rtlCol="0">
            <a:spAutoFit/>
          </a:bodyPr>
          <a:lstStyle/>
          <a:p>
            <a:pPr fontAlgn="base"/>
            <a:r>
              <a:rPr lang="sl-SI" dirty="0"/>
              <a:t>Navedite, ali ste v okviru raziskave pripravili poseben dokument o etičnih ali pravnih vprašanjih ali pa je o tem sklepal pristojni organ (npr. komisija za etična vprašanja, pravna služba ...). </a:t>
            </a:r>
          </a:p>
          <a:p>
            <a:pPr fontAlgn="base"/>
            <a:endParaRPr lang="sl-SI" dirty="0"/>
          </a:p>
          <a:p>
            <a:pPr fontAlgn="base"/>
            <a:r>
              <a:rPr lang="sl-SI" dirty="0"/>
              <a:t>V primeru dela z osebnimi podatki navedite potrebne ukrepe za spoštovanje zakonskih in etičnih zahtev (npr. pravilno upoštevanje zakonodaje na področju varovanja osebnih podatkov, pridobivanje soglasij za obdelavo podatkov ipd.). </a:t>
            </a:r>
          </a:p>
          <a:p>
            <a:pPr fontAlgn="base"/>
            <a:endParaRPr lang="sl-SI" dirty="0"/>
          </a:p>
          <a:p>
            <a:pPr fontAlgn="base"/>
            <a:r>
              <a:rPr lang="sl-SI" dirty="0"/>
              <a:t>Navedite, ali boste podatke </a:t>
            </a:r>
            <a:r>
              <a:rPr lang="sl-SI" dirty="0" err="1"/>
              <a:t>anonimizirali</a:t>
            </a:r>
            <a:r>
              <a:rPr lang="sl-SI" dirty="0"/>
              <a:t> ali </a:t>
            </a:r>
            <a:r>
              <a:rPr lang="sl-SI" dirty="0" err="1"/>
              <a:t>psevdoanonimizirali</a:t>
            </a:r>
            <a:r>
              <a:rPr lang="sl-SI" dirty="0"/>
              <a:t> (</a:t>
            </a:r>
            <a:r>
              <a:rPr lang="sl-SI" dirty="0" err="1"/>
              <a:t>anonimizacija</a:t>
            </a:r>
            <a:r>
              <a:rPr lang="sl-SI" dirty="0"/>
              <a:t> z možnostjo kasnejše odprave).  </a:t>
            </a:r>
          </a:p>
          <a:p>
            <a:pPr fontAlgn="base"/>
            <a:endParaRPr lang="sl-SI" dirty="0"/>
          </a:p>
          <a:p>
            <a:pPr fontAlgn="base"/>
            <a:r>
              <a:rPr lang="sl-SI" dirty="0"/>
              <a:t>Če z vprašalniki ali anketami zbirate podatke, ki vsebujejo osebne podatke, je praviloma potrebno pridobiti soglasje anketirancev. To najlažje zagotovimo tako, da je soglasje del samega vprašalnika.   </a:t>
            </a:r>
          </a:p>
          <a:p>
            <a:pPr fontAlgn="base"/>
            <a:r>
              <a:rPr lang="sl-SI" sz="500" dirty="0"/>
              <a:t> </a:t>
            </a:r>
          </a:p>
          <a:p>
            <a:pPr fontAlgn="base"/>
            <a:endParaRPr lang="sl-SI" sz="500" dirty="0"/>
          </a:p>
        </p:txBody>
      </p:sp>
    </p:spTree>
    <p:extLst>
      <p:ext uri="{BB962C8B-B14F-4D97-AF65-F5344CB8AC3E}">
        <p14:creationId xmlns:p14="http://schemas.microsoft.com/office/powerpoint/2010/main" val="20741654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sl-SI" dirty="0">
                <a:solidFill>
                  <a:schemeClr val="bg1"/>
                </a:solidFill>
                <a:latin typeface="Arial" panose="020B0604020202020204" pitchFamily="34" charset="0"/>
                <a:cs typeface="Arial" panose="020B0604020202020204" pitchFamily="34" charset="0"/>
              </a:rPr>
              <a:t>Druga vprašanja </a:t>
            </a: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109057" y="1371832"/>
            <a:ext cx="10636811" cy="4811881"/>
          </a:xfrm>
        </p:spPr>
        <p:txBody>
          <a:bodyPr>
            <a:noAutofit/>
          </a:bodyPr>
          <a:lstStyle/>
          <a:p>
            <a:pPr marL="0" indent="0" fontAlgn="base">
              <a:buNone/>
            </a:pPr>
            <a:endParaRPr lang="sl-SI" sz="2400" dirty="0"/>
          </a:p>
          <a:p>
            <a:pPr marL="0" indent="0" fontAlgn="base">
              <a:buNone/>
            </a:pPr>
            <a:endParaRPr lang="sl-SI" sz="2400" dirty="0"/>
          </a:p>
          <a:p>
            <a:pPr marL="0" indent="0" fontAlgn="base">
              <a:buNone/>
            </a:pPr>
            <a:endParaRPr lang="sl-SI" sz="2400" dirty="0"/>
          </a:p>
          <a:p>
            <a:pPr marL="0" indent="0" fontAlgn="base">
              <a:buNone/>
            </a:pPr>
            <a:endParaRPr lang="sl-SI" sz="2400" dirty="0"/>
          </a:p>
          <a:p>
            <a:pPr marL="0" indent="0" fontAlgn="base">
              <a:buNone/>
            </a:pPr>
            <a:endParaRPr lang="sl-SI" sz="700" dirty="0"/>
          </a:p>
        </p:txBody>
      </p:sp>
      <p:sp>
        <p:nvSpPr>
          <p:cNvPr id="5" name="PoljeZBesedilom 4">
            <a:extLst>
              <a:ext uri="{FF2B5EF4-FFF2-40B4-BE49-F238E27FC236}">
                <a16:creationId xmlns:a16="http://schemas.microsoft.com/office/drawing/2014/main" id="{EBA48B24-A972-4CAE-ABFD-542F85C2ACEB}"/>
              </a:ext>
            </a:extLst>
          </p:cNvPr>
          <p:cNvSpPr txBox="1"/>
          <p:nvPr/>
        </p:nvSpPr>
        <p:spPr>
          <a:xfrm>
            <a:off x="424138" y="3249526"/>
            <a:ext cx="11343723" cy="1200329"/>
          </a:xfrm>
          <a:prstGeom prst="rect">
            <a:avLst/>
          </a:prstGeom>
          <a:solidFill>
            <a:schemeClr val="accent4">
              <a:lumMod val="20000"/>
              <a:lumOff val="80000"/>
            </a:schemeClr>
          </a:solidFill>
          <a:ln>
            <a:solidFill>
              <a:schemeClr val="tx1"/>
            </a:solidFill>
          </a:ln>
        </p:spPr>
        <p:txBody>
          <a:bodyPr wrap="square" rtlCol="0">
            <a:spAutoFit/>
          </a:bodyPr>
          <a:lstStyle/>
          <a:p>
            <a:r>
              <a:rPr lang="sl-SI" dirty="0"/>
              <a:t>V primerih, ko je raziskava financirana iz različnih virov ali v primerih, ko na ravnanje s podatki vplivajo interna pravila drugih institucij in zakonodaja drugih držav, je potrebno natančno opredeliti, razloge in pravne podlage, na katere se bo vaše ravnanje nanašalo. Podrobno navedite, za katere financerje gre in na kratko opišite postopke, pravila in zakonodajo, ki jo boste upoštevali.  </a:t>
            </a:r>
            <a:endParaRPr lang="sl-SI" sz="800" dirty="0"/>
          </a:p>
        </p:txBody>
      </p:sp>
      <p:sp>
        <p:nvSpPr>
          <p:cNvPr id="7" name="Pravokotnik 6">
            <a:extLst>
              <a:ext uri="{FF2B5EF4-FFF2-40B4-BE49-F238E27FC236}">
                <a16:creationId xmlns:a16="http://schemas.microsoft.com/office/drawing/2014/main" id="{4C56A77B-B2D1-4DFF-9F61-8C586AF2F223}"/>
              </a:ext>
            </a:extLst>
          </p:cNvPr>
          <p:cNvSpPr/>
          <p:nvPr/>
        </p:nvSpPr>
        <p:spPr>
          <a:xfrm>
            <a:off x="324935" y="1658973"/>
            <a:ext cx="10756922" cy="1384995"/>
          </a:xfrm>
          <a:prstGeom prst="rect">
            <a:avLst/>
          </a:prstGeom>
        </p:spPr>
        <p:txBody>
          <a:bodyPr wrap="square">
            <a:spAutoFit/>
          </a:bodyPr>
          <a:lstStyle/>
          <a:p>
            <a:endParaRPr lang="sl-SI" dirty="0"/>
          </a:p>
          <a:p>
            <a:r>
              <a:rPr lang="sl-SI" sz="2400" dirty="0"/>
              <a:t>7.1 Ali boste v raziskavi za ravnanje s podatki uporabljali postopke, pravila ali zakonodajo drugih financerjev in institucij?  </a:t>
            </a:r>
          </a:p>
          <a:p>
            <a:endParaRPr lang="sl-SI" dirty="0"/>
          </a:p>
        </p:txBody>
      </p:sp>
    </p:spTree>
    <p:extLst>
      <p:ext uri="{BB962C8B-B14F-4D97-AF65-F5344CB8AC3E}">
        <p14:creationId xmlns:p14="http://schemas.microsoft.com/office/powerpoint/2010/main" val="25008517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sl-SI" dirty="0">
                <a:solidFill>
                  <a:schemeClr val="bg1"/>
                </a:solidFill>
                <a:latin typeface="Arial" panose="020B0604020202020204" pitchFamily="34" charset="0"/>
                <a:cs typeface="Arial" panose="020B0604020202020204" pitchFamily="34" charset="0"/>
              </a:rPr>
              <a:t>Zaključek</a:t>
            </a: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109057" y="1371832"/>
            <a:ext cx="10636811" cy="4811881"/>
          </a:xfrm>
        </p:spPr>
        <p:txBody>
          <a:bodyPr>
            <a:noAutofit/>
          </a:bodyPr>
          <a:lstStyle/>
          <a:p>
            <a:pPr marL="0" indent="0" fontAlgn="base">
              <a:buNone/>
            </a:pPr>
            <a:endParaRPr lang="sl-SI" sz="2400" dirty="0"/>
          </a:p>
          <a:p>
            <a:pPr marL="0" indent="0" fontAlgn="base">
              <a:buNone/>
            </a:pPr>
            <a:endParaRPr lang="sl-SI" sz="2400" dirty="0"/>
          </a:p>
          <a:p>
            <a:pPr marL="0" indent="0" fontAlgn="base">
              <a:buNone/>
            </a:pPr>
            <a:endParaRPr lang="sl-SI" sz="2400" dirty="0"/>
          </a:p>
          <a:p>
            <a:pPr marL="0" indent="0" fontAlgn="base">
              <a:buNone/>
            </a:pPr>
            <a:endParaRPr lang="sl-SI" sz="2400" dirty="0"/>
          </a:p>
          <a:p>
            <a:pPr marL="0" indent="0" fontAlgn="base">
              <a:buNone/>
            </a:pPr>
            <a:endParaRPr lang="sl-SI" sz="700" dirty="0"/>
          </a:p>
        </p:txBody>
      </p:sp>
      <p:sp>
        <p:nvSpPr>
          <p:cNvPr id="7" name="Pravokotnik 6">
            <a:extLst>
              <a:ext uri="{FF2B5EF4-FFF2-40B4-BE49-F238E27FC236}">
                <a16:creationId xmlns:a16="http://schemas.microsoft.com/office/drawing/2014/main" id="{4C56A77B-B2D1-4DFF-9F61-8C586AF2F223}"/>
              </a:ext>
            </a:extLst>
          </p:cNvPr>
          <p:cNvSpPr/>
          <p:nvPr/>
        </p:nvSpPr>
        <p:spPr>
          <a:xfrm>
            <a:off x="324935" y="1658973"/>
            <a:ext cx="10756922" cy="3970318"/>
          </a:xfrm>
          <a:prstGeom prst="rect">
            <a:avLst/>
          </a:prstGeom>
        </p:spPr>
        <p:txBody>
          <a:bodyPr wrap="square">
            <a:spAutoFit/>
          </a:bodyPr>
          <a:lstStyle/>
          <a:p>
            <a:r>
              <a:rPr lang="sl-SI" sz="2800" dirty="0"/>
              <a:t>V nadaljevanju podrobneje o pripravi raziskovalnih podatkov za deljenje in ponovno uporabo po načelih FAIR:</a:t>
            </a:r>
          </a:p>
          <a:p>
            <a:endParaRPr lang="sl-SI" sz="2800" dirty="0"/>
          </a:p>
          <a:p>
            <a:pPr marL="457200" indent="-457200">
              <a:buFont typeface="Arial" panose="020B0604020202020204" pitchFamily="34" charset="0"/>
              <a:buChar char="•"/>
            </a:pPr>
            <a:r>
              <a:rPr lang="sl-SI" sz="2800" dirty="0"/>
              <a:t>načrtovanje </a:t>
            </a:r>
            <a:r>
              <a:rPr lang="sl-SI" sz="2800" dirty="0" err="1"/>
              <a:t>interoperabilnosti</a:t>
            </a:r>
            <a:r>
              <a:rPr lang="sl-SI" sz="2800" dirty="0"/>
              <a:t>,</a:t>
            </a:r>
          </a:p>
          <a:p>
            <a:pPr marL="457200" indent="-457200">
              <a:buFont typeface="Arial" panose="020B0604020202020204" pitchFamily="34" charset="0"/>
              <a:buChar char="•"/>
            </a:pPr>
            <a:r>
              <a:rPr lang="sl-SI" sz="2800" dirty="0"/>
              <a:t>formati in oblike podatkov,</a:t>
            </a:r>
          </a:p>
          <a:p>
            <a:pPr marL="457200" indent="-457200">
              <a:buFont typeface="Arial" panose="020B0604020202020204" pitchFamily="34" charset="0"/>
              <a:buChar char="•"/>
            </a:pPr>
            <a:r>
              <a:rPr lang="sl-SI" sz="2800" dirty="0"/>
              <a:t>opis izvora podatkov,</a:t>
            </a:r>
          </a:p>
          <a:p>
            <a:pPr marL="457200" indent="-457200">
              <a:buFont typeface="Arial" panose="020B0604020202020204" pitchFamily="34" charset="0"/>
              <a:buChar char="•"/>
            </a:pPr>
            <a:r>
              <a:rPr lang="sl-SI" sz="2800" dirty="0"/>
              <a:t>uporaba slovarjev, geslovnikov in taksonomij,</a:t>
            </a:r>
          </a:p>
          <a:p>
            <a:pPr marL="457200" indent="-457200">
              <a:buFont typeface="Arial" panose="020B0604020202020204" pitchFamily="34" charset="0"/>
              <a:buChar char="•"/>
            </a:pPr>
            <a:r>
              <a:rPr lang="sl-SI" sz="2800" dirty="0"/>
              <a:t>licence,</a:t>
            </a:r>
          </a:p>
          <a:p>
            <a:pPr marL="457200" indent="-457200">
              <a:buFont typeface="Arial" panose="020B0604020202020204" pitchFamily="34" charset="0"/>
              <a:buChar char="•"/>
            </a:pPr>
            <a:r>
              <a:rPr lang="sl-SI" sz="2800" dirty="0"/>
              <a:t>…</a:t>
            </a:r>
          </a:p>
        </p:txBody>
      </p:sp>
    </p:spTree>
    <p:extLst>
      <p:ext uri="{BB962C8B-B14F-4D97-AF65-F5344CB8AC3E}">
        <p14:creationId xmlns:p14="http://schemas.microsoft.com/office/powerpoint/2010/main" val="25055462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r>
              <a:rPr lang="sl-SI" dirty="0">
                <a:solidFill>
                  <a:schemeClr val="bg1"/>
                </a:solidFill>
                <a:latin typeface="Arial" panose="020B0604020202020204" pitchFamily="34" charset="0"/>
                <a:cs typeface="Arial" panose="020B0604020202020204" pitchFamily="34" charset="0"/>
              </a:rPr>
              <a:t>Podrobnejše informacije </a:t>
            </a: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441559" y="2234919"/>
            <a:ext cx="11308882" cy="4392384"/>
          </a:xfrm>
        </p:spPr>
        <p:txBody>
          <a:bodyPr>
            <a:noAutofit/>
          </a:bodyPr>
          <a:lstStyle/>
          <a:p>
            <a:pPr marL="0" indent="0">
              <a:buNone/>
            </a:pPr>
            <a:r>
              <a:rPr lang="sl-SI" sz="1400" dirty="0"/>
              <a:t>dr. Doris Dekleva Smrekar, </a:t>
            </a:r>
            <a:r>
              <a:rPr lang="sl-SI" sz="1400" dirty="0">
                <a:hlinkClick r:id="rId2"/>
              </a:rPr>
              <a:t>doris.dekleva@ctk.uni-lj.si</a:t>
            </a:r>
            <a:r>
              <a:rPr lang="sl-SI" sz="1400" dirty="0"/>
              <a:t>, odprte objave, </a:t>
            </a:r>
            <a:r>
              <a:rPr lang="sl-SI" sz="1400" dirty="0" err="1"/>
              <a:t>DiRROS</a:t>
            </a:r>
            <a:r>
              <a:rPr lang="sl-SI" sz="1400" dirty="0"/>
              <a:t>, OZ in vrednotenje;</a:t>
            </a:r>
          </a:p>
          <a:p>
            <a:pPr marL="0" indent="0">
              <a:buNone/>
            </a:pPr>
            <a:r>
              <a:rPr lang="sl-SI" sz="1400" dirty="0"/>
              <a:t>dr. Tea Romih, </a:t>
            </a:r>
            <a:r>
              <a:rPr lang="sl-SI" sz="1400" dirty="0">
                <a:hlinkClick r:id="rId3"/>
              </a:rPr>
              <a:t>tea.romih@ctk.uni-lj.si</a:t>
            </a:r>
            <a:r>
              <a:rPr lang="sl-SI" sz="1400" dirty="0"/>
              <a:t>, ravnanje z raziskovalnimi podatki, </a:t>
            </a:r>
            <a:r>
              <a:rPr lang="sl-SI" sz="1400" dirty="0" err="1"/>
              <a:t>DiRROS</a:t>
            </a:r>
            <a:r>
              <a:rPr lang="sl-SI" sz="1400" dirty="0"/>
              <a:t>;</a:t>
            </a:r>
          </a:p>
          <a:p>
            <a:pPr marL="0" indent="0">
              <a:buNone/>
            </a:pPr>
            <a:r>
              <a:rPr lang="sl-SI" sz="1400" dirty="0"/>
              <a:t>dr. Maja Peteh, </a:t>
            </a:r>
            <a:r>
              <a:rPr lang="pl-PL" sz="1400" dirty="0">
                <a:hlinkClick r:id="rId4"/>
              </a:rPr>
              <a:t>maja.peteh@gozdis.si</a:t>
            </a:r>
            <a:r>
              <a:rPr lang="pl-PL" sz="1400" dirty="0"/>
              <a:t>, OZ na področju biotehnike, bibliografije in repozitoriji, promocija</a:t>
            </a:r>
            <a:endParaRPr lang="sl-SI" sz="1400" dirty="0"/>
          </a:p>
          <a:p>
            <a:pPr marL="0" indent="0">
              <a:buNone/>
            </a:pPr>
            <a:r>
              <a:rPr lang="sl-SI" sz="1400" dirty="0"/>
              <a:t>dr. Uroš Kunaver, </a:t>
            </a:r>
            <a:r>
              <a:rPr lang="sl-SI" sz="1400" dirty="0">
                <a:hlinkClick r:id="rId5"/>
              </a:rPr>
              <a:t>uros.kunaver@ctk.uni-lj.si</a:t>
            </a:r>
            <a:r>
              <a:rPr lang="sl-SI" sz="1400" dirty="0"/>
              <a:t>, ravnanje z raziskovalnimi podatki, splošno, občanska znanost, kreativni prostor;</a:t>
            </a:r>
          </a:p>
          <a:p>
            <a:pPr marL="0" indent="0">
              <a:buNone/>
            </a:pPr>
            <a:r>
              <a:rPr lang="sl-SI" sz="1400" dirty="0"/>
              <a:t>Maja Vihar, </a:t>
            </a:r>
            <a:r>
              <a:rPr lang="sl-SI" sz="1400" dirty="0">
                <a:hlinkClick r:id="rId6"/>
              </a:rPr>
              <a:t>maja.vihar@ctk.uni-lj.si</a:t>
            </a:r>
            <a:r>
              <a:rPr lang="sl-SI" sz="1400" dirty="0"/>
              <a:t>, splošno, politike, odprte objave, </a:t>
            </a:r>
            <a:r>
              <a:rPr lang="sl-SI" sz="1400" dirty="0" err="1"/>
              <a:t>DiRROS</a:t>
            </a:r>
            <a:r>
              <a:rPr lang="sl-SI" sz="1400" dirty="0"/>
              <a:t>;</a:t>
            </a:r>
          </a:p>
          <a:p>
            <a:pPr marL="0" indent="0">
              <a:buNone/>
            </a:pPr>
            <a:r>
              <a:rPr lang="sl-SI" sz="1400" dirty="0"/>
              <a:t>Brina Klemenčič, </a:t>
            </a:r>
            <a:r>
              <a:rPr lang="sl-SI" sz="1400" dirty="0">
                <a:hlinkClick r:id="rId7"/>
              </a:rPr>
              <a:t>brina.klemencic@um.si</a:t>
            </a:r>
            <a:r>
              <a:rPr lang="sl-SI" sz="1400" dirty="0"/>
              <a:t>; splošno, politike, EOSC, NI4OS, DKUM;</a:t>
            </a:r>
          </a:p>
          <a:p>
            <a:pPr marL="0" indent="0">
              <a:buNone/>
            </a:pPr>
            <a:r>
              <a:rPr lang="sl-SI" sz="1400" dirty="0"/>
              <a:t>Petra </a:t>
            </a:r>
            <a:r>
              <a:rPr lang="sl-SI" sz="1400" dirty="0" err="1"/>
              <a:t>Durini</a:t>
            </a:r>
            <a:r>
              <a:rPr lang="sl-SI" sz="1400" dirty="0"/>
              <a:t>, </a:t>
            </a:r>
            <a:r>
              <a:rPr lang="sl-SI" sz="1400" dirty="0">
                <a:hlinkClick r:id="rId8"/>
              </a:rPr>
              <a:t>petra.durini@ctk.uni-lj.si</a:t>
            </a:r>
            <a:r>
              <a:rPr lang="sl-SI" sz="1400" dirty="0"/>
              <a:t>, ravnanje z raziskovalnimi podatki, </a:t>
            </a:r>
            <a:r>
              <a:rPr lang="sl-SI" sz="1400" dirty="0" err="1"/>
              <a:t>DiRROS</a:t>
            </a:r>
            <a:r>
              <a:rPr lang="sl-SI" sz="1400" dirty="0"/>
              <a:t>, OZ in vrednotenje, občanska znanost, </a:t>
            </a:r>
            <a:r>
              <a:rPr lang="sl-SI" sz="1400" dirty="0" err="1"/>
              <a:t>DiRROS</a:t>
            </a:r>
            <a:r>
              <a:rPr lang="sl-SI" sz="1400" dirty="0"/>
              <a:t>, kreativni prostor;</a:t>
            </a:r>
          </a:p>
          <a:p>
            <a:pPr marL="0" indent="0">
              <a:buNone/>
            </a:pPr>
            <a:r>
              <a:rPr lang="sl-SI" sz="1400" dirty="0"/>
              <a:t>Mag. Nana Turk, </a:t>
            </a:r>
            <a:r>
              <a:rPr lang="sl-SI" sz="1400" dirty="0">
                <a:hlinkClick r:id="rId9"/>
              </a:rPr>
              <a:t>nana.turk@mf.uni-lj.si</a:t>
            </a:r>
            <a:r>
              <a:rPr lang="sl-SI" sz="1400" dirty="0"/>
              <a:t>, OZ na področju medicine in zdravstvenih ved;</a:t>
            </a:r>
          </a:p>
          <a:p>
            <a:pPr marL="0" indent="0">
              <a:buNone/>
            </a:pPr>
            <a:r>
              <a:rPr lang="sl-SI" sz="1400" dirty="0"/>
              <a:t>Miha Knez, </a:t>
            </a:r>
            <a:r>
              <a:rPr lang="sl-SI" sz="1400" dirty="0">
                <a:hlinkClick r:id="rId10"/>
              </a:rPr>
              <a:t>miha.knez@ctk.uni-lj.si</a:t>
            </a:r>
            <a:r>
              <a:rPr lang="sl-SI" sz="1400" dirty="0"/>
              <a:t>, kreativni prostor, knjižnica stvari; </a:t>
            </a:r>
          </a:p>
          <a:p>
            <a:pPr marL="0" indent="0">
              <a:buNone/>
            </a:pPr>
            <a:r>
              <a:rPr lang="sl-SI" sz="1400" dirty="0"/>
              <a:t>Mitja Vovk </a:t>
            </a:r>
            <a:r>
              <a:rPr lang="sl-SI" sz="1400" dirty="0" err="1"/>
              <a:t>Iskrić</a:t>
            </a:r>
            <a:r>
              <a:rPr lang="sl-SI" sz="1400" dirty="0"/>
              <a:t>, </a:t>
            </a:r>
            <a:r>
              <a:rPr lang="sl-SI" sz="1400" dirty="0">
                <a:hlinkClick r:id="rId11"/>
              </a:rPr>
              <a:t>mitja.vovk-iskric@ctk.uni-lj.si</a:t>
            </a:r>
            <a:r>
              <a:rPr lang="sl-SI" sz="1400" dirty="0"/>
              <a:t>, ravnanje z raziskovalnimi podatki, občanska znanost, kreativni prostor; promocija, stiki z javnostjo;</a:t>
            </a:r>
          </a:p>
          <a:p>
            <a:pPr marL="0" indent="0">
              <a:buNone/>
            </a:pPr>
            <a:r>
              <a:rPr lang="sl-SI" sz="1400" dirty="0"/>
              <a:t>Tilen Mandelj, </a:t>
            </a:r>
            <a:r>
              <a:rPr lang="sl-SI" sz="1400" dirty="0">
                <a:hlinkClick r:id="rId12"/>
              </a:rPr>
              <a:t>tilen.mandelj@ctk.uni-lj.si</a:t>
            </a:r>
            <a:r>
              <a:rPr lang="sl-SI" sz="1400" dirty="0"/>
              <a:t>, promocija, stiki z javnostjo, kreativni prostor, knjižnica stvari;</a:t>
            </a:r>
          </a:p>
          <a:p>
            <a:pPr marL="0" indent="0">
              <a:buNone/>
            </a:pPr>
            <a:r>
              <a:rPr lang="sl-SI" sz="1400" dirty="0"/>
              <a:t>Til Mlakar, </a:t>
            </a:r>
            <a:r>
              <a:rPr lang="sl-SI" sz="1400" dirty="0">
                <a:hlinkClick r:id="rId13"/>
              </a:rPr>
              <a:t>til.mlakar@ctk.uni-lj.si</a:t>
            </a:r>
            <a:r>
              <a:rPr lang="sl-SI" sz="1400" dirty="0"/>
              <a:t>, občanska znanost;</a:t>
            </a:r>
          </a:p>
          <a:p>
            <a:pPr marL="0" indent="0">
              <a:buNone/>
            </a:pPr>
            <a:r>
              <a:rPr lang="sl-SI" sz="1400" dirty="0"/>
              <a:t>mag. Miro Pušnik, </a:t>
            </a:r>
            <a:r>
              <a:rPr lang="sl-SI" sz="1400" dirty="0">
                <a:hlinkClick r:id="rId14"/>
              </a:rPr>
              <a:t>miro.pusnik@ctk.uni-lj.si</a:t>
            </a:r>
            <a:r>
              <a:rPr lang="sl-SI" sz="1400" dirty="0"/>
              <a:t>, splošno, politike, odprte objave, občanska znanost, odprti podatki.</a:t>
            </a:r>
          </a:p>
          <a:p>
            <a:pPr marL="0" indent="0">
              <a:buNone/>
            </a:pPr>
            <a:r>
              <a:rPr lang="sl-SI" sz="3200" dirty="0"/>
              <a:t>Informacije in stik: Tilen in Mitja</a:t>
            </a:r>
          </a:p>
          <a:p>
            <a:pPr marL="0" indent="0">
              <a:buNone/>
            </a:pPr>
            <a:endParaRPr lang="sl-SI" sz="3200" dirty="0"/>
          </a:p>
          <a:p>
            <a:pPr marL="0" indent="0">
              <a:buNone/>
            </a:pPr>
            <a:endParaRPr lang="en-US" sz="3200" dirty="0"/>
          </a:p>
        </p:txBody>
      </p:sp>
      <p:pic>
        <p:nvPicPr>
          <p:cNvPr id="4" name="Slika 3">
            <a:extLst>
              <a:ext uri="{FF2B5EF4-FFF2-40B4-BE49-F238E27FC236}">
                <a16:creationId xmlns:a16="http://schemas.microsoft.com/office/drawing/2014/main" id="{59ED9645-FA07-454A-95A2-DD0D34656EC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14465" y="1546303"/>
            <a:ext cx="4255205" cy="595728"/>
          </a:xfrm>
          <a:prstGeom prst="rect">
            <a:avLst/>
          </a:prstGeom>
        </p:spPr>
      </p:pic>
      <p:sp>
        <p:nvSpPr>
          <p:cNvPr id="5" name="PoljeZBesedilom 4">
            <a:extLst>
              <a:ext uri="{FF2B5EF4-FFF2-40B4-BE49-F238E27FC236}">
                <a16:creationId xmlns:a16="http://schemas.microsoft.com/office/drawing/2014/main" id="{98E6A529-8C43-4558-A311-21F631011509}"/>
              </a:ext>
            </a:extLst>
          </p:cNvPr>
          <p:cNvSpPr txBox="1"/>
          <p:nvPr/>
        </p:nvSpPr>
        <p:spPr>
          <a:xfrm>
            <a:off x="4769670" y="1419034"/>
            <a:ext cx="2030135" cy="769441"/>
          </a:xfrm>
          <a:prstGeom prst="rect">
            <a:avLst/>
          </a:prstGeom>
          <a:noFill/>
        </p:spPr>
        <p:txBody>
          <a:bodyPr wrap="square" rtlCol="0">
            <a:spAutoFit/>
          </a:bodyPr>
          <a:lstStyle/>
          <a:p>
            <a:r>
              <a:rPr lang="sl-SI" sz="4400" dirty="0"/>
              <a:t>smo</a:t>
            </a:r>
            <a:r>
              <a:rPr lang="sl-SI" sz="4000" dirty="0"/>
              <a:t>:</a:t>
            </a:r>
          </a:p>
        </p:txBody>
      </p:sp>
    </p:spTree>
    <p:extLst>
      <p:ext uri="{BB962C8B-B14F-4D97-AF65-F5344CB8AC3E}">
        <p14:creationId xmlns:p14="http://schemas.microsoft.com/office/powerpoint/2010/main" val="1667351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B8AF2B-E0B3-428C-A1B2-EDC75D3B27AD}"/>
              </a:ext>
            </a:extLst>
          </p:cNvPr>
          <p:cNvSpPr>
            <a:spLocks noGrp="1"/>
          </p:cNvSpPr>
          <p:nvPr>
            <p:ph type="title"/>
          </p:nvPr>
        </p:nvSpPr>
        <p:spPr>
          <a:xfrm>
            <a:off x="0" y="0"/>
            <a:ext cx="12192000" cy="1453415"/>
          </a:xfrm>
          <a:solidFill>
            <a:srgbClr val="004494"/>
          </a:solidFill>
        </p:spPr>
        <p:txBody>
          <a:bodyPr/>
          <a:lstStyle/>
          <a:p>
            <a:pPr algn="ctr"/>
            <a:r>
              <a:rPr lang="sl-SI" dirty="0">
                <a:solidFill>
                  <a:schemeClr val="bg1"/>
                </a:solidFill>
                <a:latin typeface="Arial" panose="020B0604020202020204" pitchFamily="34" charset="0"/>
                <a:cs typeface="Arial" panose="020B0604020202020204" pitchFamily="34" charset="0"/>
              </a:rPr>
              <a:t>Hvala za pozornost!</a:t>
            </a:r>
          </a:p>
        </p:txBody>
      </p:sp>
      <p:sp>
        <p:nvSpPr>
          <p:cNvPr id="3" name="Označba mesta vsebine 2">
            <a:extLst>
              <a:ext uri="{FF2B5EF4-FFF2-40B4-BE49-F238E27FC236}">
                <a16:creationId xmlns:a16="http://schemas.microsoft.com/office/drawing/2014/main" id="{249089A5-8AB2-468A-A7F6-660452052287}"/>
              </a:ext>
            </a:extLst>
          </p:cNvPr>
          <p:cNvSpPr>
            <a:spLocks noGrp="1"/>
          </p:cNvSpPr>
          <p:nvPr>
            <p:ph idx="1"/>
          </p:nvPr>
        </p:nvSpPr>
        <p:spPr>
          <a:xfrm>
            <a:off x="0" y="1681245"/>
            <a:ext cx="11308882" cy="4700304"/>
          </a:xfrm>
        </p:spPr>
        <p:txBody>
          <a:bodyPr>
            <a:noAutofit/>
          </a:bodyPr>
          <a:lstStyle/>
          <a:p>
            <a:pPr marL="0" indent="0">
              <a:buNone/>
            </a:pPr>
            <a:endParaRPr lang="sl-SI" dirty="0"/>
          </a:p>
          <a:p>
            <a:pPr marL="0" indent="0">
              <a:buNone/>
            </a:pPr>
            <a:endParaRPr lang="sl-SI" dirty="0"/>
          </a:p>
          <a:p>
            <a:pPr marL="0" indent="0">
              <a:buNone/>
            </a:pPr>
            <a:endParaRPr lang="sl-SI" sz="1600" dirty="0"/>
          </a:p>
        </p:txBody>
      </p:sp>
      <p:pic>
        <p:nvPicPr>
          <p:cNvPr id="4" name="Slika 3">
            <a:extLst>
              <a:ext uri="{FF2B5EF4-FFF2-40B4-BE49-F238E27FC236}">
                <a16:creationId xmlns:a16="http://schemas.microsoft.com/office/drawing/2014/main" id="{EC487E7F-FCAE-4247-BCF7-DFD942D785AE}"/>
              </a:ext>
            </a:extLst>
          </p:cNvPr>
          <p:cNvPicPr>
            <a:picLocks noChangeAspect="1"/>
          </p:cNvPicPr>
          <p:nvPr/>
        </p:nvPicPr>
        <p:blipFill>
          <a:blip r:embed="rId3"/>
          <a:stretch>
            <a:fillRect/>
          </a:stretch>
        </p:blipFill>
        <p:spPr>
          <a:xfrm>
            <a:off x="-21153" y="1453415"/>
            <a:ext cx="12213153" cy="4428096"/>
          </a:xfrm>
          <a:prstGeom prst="rect">
            <a:avLst/>
          </a:prstGeom>
        </p:spPr>
      </p:pic>
      <p:sp>
        <p:nvSpPr>
          <p:cNvPr id="5" name="Pravokotnik 4">
            <a:extLst>
              <a:ext uri="{FF2B5EF4-FFF2-40B4-BE49-F238E27FC236}">
                <a16:creationId xmlns:a16="http://schemas.microsoft.com/office/drawing/2014/main" id="{0FF1D9D8-8EAC-43DA-A0DD-9D1E69E41407}"/>
              </a:ext>
            </a:extLst>
          </p:cNvPr>
          <p:cNvSpPr/>
          <p:nvPr/>
        </p:nvSpPr>
        <p:spPr>
          <a:xfrm>
            <a:off x="0" y="5940064"/>
            <a:ext cx="9330156" cy="338554"/>
          </a:xfrm>
          <a:prstGeom prst="rect">
            <a:avLst/>
          </a:prstGeom>
        </p:spPr>
        <p:txBody>
          <a:bodyPr wrap="square">
            <a:spAutoFit/>
          </a:bodyPr>
          <a:lstStyle/>
          <a:p>
            <a:r>
              <a:rPr lang="sl-SI" sz="1600" dirty="0"/>
              <a:t>Reference: </a:t>
            </a:r>
            <a:r>
              <a:rPr lang="en-US" sz="1600" dirty="0"/>
              <a:t>STEP CHANGE: Wildlife conservation in Slovenia</a:t>
            </a:r>
            <a:r>
              <a:rPr lang="sl-SI" sz="1600" dirty="0"/>
              <a:t> https://eu-citizen.science/project/283</a:t>
            </a:r>
          </a:p>
        </p:txBody>
      </p:sp>
    </p:spTree>
    <p:extLst>
      <p:ext uri="{BB962C8B-B14F-4D97-AF65-F5344CB8AC3E}">
        <p14:creationId xmlns:p14="http://schemas.microsoft.com/office/powerpoint/2010/main" val="88399128"/>
      </p:ext>
    </p:extLst>
  </p:cSld>
  <p:clrMapOvr>
    <a:masterClrMapping/>
  </p:clrMapOvr>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4471</TotalTime>
  <Words>4397</Words>
  <Application>Microsoft Office PowerPoint</Application>
  <PresentationFormat>Širokozaslonsko</PresentationFormat>
  <Paragraphs>344</Paragraphs>
  <Slides>33</Slides>
  <Notes>32</Notes>
  <HiddenSlides>0</HiddenSlides>
  <MMClips>0</MMClips>
  <ScaleCrop>false</ScaleCrop>
  <HeadingPairs>
    <vt:vector size="6" baseType="variant">
      <vt:variant>
        <vt:lpstr>Uporabljene pisave</vt:lpstr>
      </vt:variant>
      <vt:variant>
        <vt:i4>4</vt:i4>
      </vt:variant>
      <vt:variant>
        <vt:lpstr>Tema</vt:lpstr>
      </vt:variant>
      <vt:variant>
        <vt:i4>1</vt:i4>
      </vt:variant>
      <vt:variant>
        <vt:lpstr>Naslovi diapozitivov</vt:lpstr>
      </vt:variant>
      <vt:variant>
        <vt:i4>33</vt:i4>
      </vt:variant>
    </vt:vector>
  </HeadingPairs>
  <TitlesOfParts>
    <vt:vector size="38" baseType="lpstr">
      <vt:lpstr>Arial</vt:lpstr>
      <vt:lpstr>Calibri</vt:lpstr>
      <vt:lpstr>Calibri Light</vt:lpstr>
      <vt:lpstr>Wingdings</vt:lpstr>
      <vt:lpstr>Officeova tema</vt:lpstr>
      <vt:lpstr>Odprta znanost v programu Obzorje Evropa</vt:lpstr>
      <vt:lpstr>Uporabne povezave</vt:lpstr>
      <vt:lpstr>Horizon Europe (HORIZON) Programme Guide, str. 44</vt:lpstr>
      <vt:lpstr>Življenjski cikel raziskovalnih podatkov</vt:lpstr>
      <vt:lpstr>Načrt ravnanja z raziskovalnimi podatki 1</vt:lpstr>
      <vt:lpstr>Načrt ravnanja z raziskovalnimi podatki 2</vt:lpstr>
      <vt:lpstr>Načrt ravnanja z raziskovalnimi podatki 3</vt:lpstr>
      <vt:lpstr>Načrt ravnanja z raziskovalnimi podatki 4</vt:lpstr>
      <vt:lpstr>Nujni vsebinski deli DMP 1</vt:lpstr>
      <vt:lpstr>Nujni vsebinski deli DMP 2</vt:lpstr>
      <vt:lpstr>DMP v Obzorje Evropa 1</vt:lpstr>
      <vt:lpstr>DMP v Obzorje Evropa 2</vt:lpstr>
      <vt:lpstr>DMP v Obzorje Evropa 3</vt:lpstr>
      <vt:lpstr>DMP v Obzorje Evropa 4</vt:lpstr>
      <vt:lpstr>Roki za oddajo DMP</vt:lpstr>
      <vt:lpstr>Splošen pregled ravnanja z raziskovalnimi podatki 1</vt:lpstr>
      <vt:lpstr>Splošen pregled ravnanja z raziskovalnimi podatki 2</vt:lpstr>
      <vt:lpstr>Deljenje podatkov po načelih FAIR – trajni identifikatorji </vt:lpstr>
      <vt:lpstr>Deljenje podatkov po načelih FAIR – ravnanje z metapodatki</vt:lpstr>
      <vt:lpstr>Deljenje podatkov po načelih FAIR – zaupanja vredni repozitoriji 1</vt:lpstr>
      <vt:lpstr>Deljenje podatkov po načelih FAIR – zaupanja vredni repozitoriji 2</vt:lpstr>
      <vt:lpstr>Deljenje podatkov po načelih FAIR – zaupanja vredni repozitoriji 3</vt:lpstr>
      <vt:lpstr>Deljenje podatkov po načelih FAIR – zaupanja vredni repozitoriji 4</vt:lpstr>
      <vt:lpstr>Deljenje podatkov po načelih FAIR – zaupanja vredni repozitoriji 4</vt:lpstr>
      <vt:lpstr>Deljenje podatkov po načelih FAIR – zaupanja vredni repozitoriji 2</vt:lpstr>
      <vt:lpstr>Deljenje podatkov po načelih FAIR – časovna zapora in dostopnost podatkov</vt:lpstr>
      <vt:lpstr>Finančna sredstva</vt:lpstr>
      <vt:lpstr>Varnost podatkov</vt:lpstr>
      <vt:lpstr>Etična in pravna vprašanja</vt:lpstr>
      <vt:lpstr>Druga vprašanja </vt:lpstr>
      <vt:lpstr>Zaključek</vt:lpstr>
      <vt:lpstr>Podrobnejše informacije </vt:lpstr>
      <vt:lpstr>Hvala za pozornost!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Odprta znanost v programu Obzorje Evropa</dc:title>
  <dc:creator>Pušnik, Miro</dc:creator>
  <cp:lastModifiedBy>Pušnik, Miro</cp:lastModifiedBy>
  <cp:revision>54</cp:revision>
  <dcterms:created xsi:type="dcterms:W3CDTF">2022-04-04T06:40:39Z</dcterms:created>
  <dcterms:modified xsi:type="dcterms:W3CDTF">2022-04-07T09:11:55Z</dcterms:modified>
</cp:coreProperties>
</file>