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30"/>
  </p:notesMasterIdLst>
  <p:handoutMasterIdLst>
    <p:handoutMasterId r:id="rId31"/>
  </p:handoutMasterIdLst>
  <p:sldIdLst>
    <p:sldId id="785" r:id="rId2"/>
    <p:sldId id="784" r:id="rId3"/>
    <p:sldId id="848" r:id="rId4"/>
    <p:sldId id="805" r:id="rId5"/>
    <p:sldId id="814" r:id="rId6"/>
    <p:sldId id="850" r:id="rId7"/>
    <p:sldId id="852" r:id="rId8"/>
    <p:sldId id="851" r:id="rId9"/>
    <p:sldId id="853" r:id="rId10"/>
    <p:sldId id="815" r:id="rId11"/>
    <p:sldId id="816" r:id="rId12"/>
    <p:sldId id="836" r:id="rId13"/>
    <p:sldId id="837" r:id="rId14"/>
    <p:sldId id="849" r:id="rId15"/>
    <p:sldId id="846" r:id="rId16"/>
    <p:sldId id="847" r:id="rId17"/>
    <p:sldId id="799" r:id="rId18"/>
    <p:sldId id="800" r:id="rId19"/>
    <p:sldId id="801" r:id="rId20"/>
    <p:sldId id="854" r:id="rId21"/>
    <p:sldId id="855" r:id="rId22"/>
    <p:sldId id="843" r:id="rId23"/>
    <p:sldId id="844" r:id="rId24"/>
    <p:sldId id="793" r:id="rId25"/>
    <p:sldId id="812" r:id="rId26"/>
    <p:sldId id="798" r:id="rId27"/>
    <p:sldId id="802" r:id="rId28"/>
    <p:sldId id="803" r:id="rId29"/>
  </p:sldIdLst>
  <p:sldSz cx="13204825" cy="7427913"/>
  <p:notesSz cx="7315200" cy="9601200"/>
  <p:custShowLst>
    <p:custShow name="animation" id="0">
      <p:sldLst/>
    </p:custShow>
  </p:custShowLst>
  <p:kinsoku lang="zh-CN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74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50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25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699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874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049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224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398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0" userDrawn="1">
          <p15:clr>
            <a:srgbClr val="A4A3A4"/>
          </p15:clr>
        </p15:guide>
        <p15:guide id="2" pos="4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6400"/>
    <a:srgbClr val="FBA002"/>
    <a:srgbClr val="97652D"/>
    <a:srgbClr val="613913"/>
    <a:srgbClr val="00F000"/>
    <a:srgbClr val="666699"/>
    <a:srgbClr val="3E3E5C"/>
    <a:srgbClr val="55B025"/>
    <a:srgbClr val="11709B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95" autoAdjust="0"/>
    <p:restoredTop sz="96009" autoAdjust="0"/>
  </p:normalViewPr>
  <p:slideViewPr>
    <p:cSldViewPr>
      <p:cViewPr varScale="1">
        <p:scale>
          <a:sx n="110" d="100"/>
          <a:sy n="110" d="100"/>
        </p:scale>
        <p:origin x="248" y="184"/>
      </p:cViewPr>
      <p:guideLst>
        <p:guide orient="horz" pos="2340"/>
        <p:guide pos="4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72" d="100"/>
          <a:sy n="72" d="100"/>
        </p:scale>
        <p:origin x="-2880" y="-82"/>
      </p:cViewPr>
      <p:guideLst>
        <p:guide orient="horz" pos="3024"/>
        <p:guide pos="230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1947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75175"/>
            <a:ext cx="5362575" cy="4341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89312" tIns="43872" rIns="89312" bIns="438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Body Text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1229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8338" y="835025"/>
            <a:ext cx="5980112" cy="3363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45122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74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50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25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699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874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9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4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8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"/>
            <a:ext cx="13204826" cy="98698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2252" y="689620"/>
            <a:ext cx="7871330" cy="1152128"/>
          </a:xfrm>
        </p:spPr>
        <p:txBody>
          <a:bodyPr/>
          <a:lstStyle>
            <a:lvl1pPr>
              <a:defRPr sz="3200" b="1" i="0">
                <a:solidFill>
                  <a:srgbClr val="FBA002"/>
                </a:solidFill>
                <a:latin typeface="+mj-lt"/>
                <a:cs typeface="Kelson Sans" panose="02000500000000000000" pitchFamily="50" charset="-18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62800" y="1841749"/>
            <a:ext cx="7870619" cy="2232247"/>
          </a:xfrm>
        </p:spPr>
        <p:txBody>
          <a:bodyPr>
            <a:normAutofit/>
          </a:bodyPr>
          <a:lstStyle>
            <a:lvl1pPr marL="0" indent="0"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184488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ighligh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14" y="825080"/>
            <a:ext cx="12473394" cy="5067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11" y="1567934"/>
            <a:ext cx="12470519" cy="5092066"/>
          </a:xfrm>
        </p:spPr>
        <p:txBody>
          <a:bodyPr/>
          <a:lstStyle>
            <a:lvl1pPr marL="0" indent="0">
              <a:spcBef>
                <a:spcPts val="1800"/>
              </a:spcBef>
              <a:defRPr sz="2000" b="1">
                <a:solidFill>
                  <a:srgbClr val="D26400"/>
                </a:solidFill>
              </a:defRPr>
            </a:lvl1pPr>
            <a:lvl2pPr>
              <a:buClr>
                <a:srgbClr val="FBA002"/>
              </a:buClr>
              <a:defRPr sz="2000"/>
            </a:lvl2pPr>
            <a:lvl3pPr>
              <a:buClr>
                <a:srgbClr val="FBA002"/>
              </a:buClr>
              <a:defRPr sz="2000"/>
            </a:lvl3pPr>
            <a:lvl4pPr>
              <a:buClr>
                <a:srgbClr val="FBA002"/>
              </a:buClr>
              <a:defRPr/>
            </a:lvl4pPr>
            <a:lvl5pPr>
              <a:buClr>
                <a:srgbClr val="FBA00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76738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14" y="825080"/>
            <a:ext cx="12473394" cy="5067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11" y="1567934"/>
            <a:ext cx="12470519" cy="5092066"/>
          </a:xfrm>
        </p:spPr>
        <p:txBody>
          <a:bodyPr/>
          <a:lstStyle>
            <a:lvl1pPr marL="0" indent="0">
              <a:defRPr sz="2000"/>
            </a:lvl1pPr>
            <a:lvl2pPr>
              <a:buClr>
                <a:srgbClr val="FBA002"/>
              </a:buClr>
              <a:defRPr sz="2000"/>
            </a:lvl2pPr>
            <a:lvl3pPr>
              <a:buClr>
                <a:srgbClr val="FBA002"/>
              </a:buClr>
              <a:defRPr sz="2000"/>
            </a:lvl3pPr>
            <a:lvl4pPr>
              <a:buClr>
                <a:srgbClr val="FBA002"/>
              </a:buClr>
              <a:defRPr/>
            </a:lvl4pPr>
            <a:lvl5pPr>
              <a:buClr>
                <a:srgbClr val="FBA00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is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11" y="1567934"/>
            <a:ext cx="12470519" cy="5092066"/>
          </a:xfrm>
        </p:spPr>
        <p:txBody>
          <a:bodyPr/>
          <a:lstStyle>
            <a:lvl1pPr marL="0" indent="0">
              <a:defRPr/>
            </a:lvl1pPr>
            <a:lvl2pPr>
              <a:buClr>
                <a:srgbClr val="FBA002"/>
              </a:buClr>
              <a:defRPr/>
            </a:lvl2pPr>
            <a:lvl3pPr>
              <a:buClr>
                <a:srgbClr val="FBA002"/>
              </a:buClr>
              <a:defRPr/>
            </a:lvl3pPr>
            <a:lvl4pPr>
              <a:buClr>
                <a:srgbClr val="FBA002"/>
              </a:buClr>
              <a:defRPr/>
            </a:lvl4pPr>
            <a:lvl5pPr>
              <a:buClr>
                <a:srgbClr val="FBA00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Explosion 1 3"/>
          <p:cNvSpPr/>
          <p:nvPr userDrawn="1"/>
        </p:nvSpPr>
        <p:spPr bwMode="auto">
          <a:xfrm>
            <a:off x="5642537" y="1337692"/>
            <a:ext cx="7391044" cy="5544617"/>
          </a:xfrm>
          <a:prstGeom prst="irregularSeal1">
            <a:avLst/>
          </a:prstGeom>
          <a:solidFill>
            <a:schemeClr val="accent2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9996" tIns="43198" rIns="89996" bIns="4319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1958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MISSING</a:t>
            </a:r>
          </a:p>
        </p:txBody>
      </p:sp>
    </p:spTree>
    <p:extLst>
      <p:ext uri="{BB962C8B-B14F-4D97-AF65-F5344CB8AC3E}">
        <p14:creationId xmlns:p14="http://schemas.microsoft.com/office/powerpoint/2010/main" val="136888674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ighligh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214" y="1567934"/>
            <a:ext cx="6132625" cy="5098350"/>
          </a:xfrm>
        </p:spPr>
        <p:txBody>
          <a:bodyPr/>
          <a:lstStyle>
            <a:lvl1pPr marL="0" indent="0">
              <a:spcBef>
                <a:spcPts val="1800"/>
              </a:spcBef>
              <a:defRPr sz="2000" b="1">
                <a:solidFill>
                  <a:srgbClr val="D26400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3991" y="1567934"/>
            <a:ext cx="6134742" cy="5098350"/>
          </a:xfrm>
        </p:spPr>
        <p:txBody>
          <a:bodyPr/>
          <a:lstStyle>
            <a:lvl1pPr marL="0" indent="0">
              <a:spcBef>
                <a:spcPts val="1800"/>
              </a:spcBef>
              <a:defRPr sz="2000" b="1">
                <a:solidFill>
                  <a:srgbClr val="D26400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7084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214" y="1567934"/>
            <a:ext cx="6132625" cy="5098350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3991" y="1567934"/>
            <a:ext cx="6134742" cy="5098350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utout -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" y="2"/>
            <a:ext cx="13204713" cy="742791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15071" y="545604"/>
            <a:ext cx="10174686" cy="62646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>
            <a:lvl1pPr algn="ctr">
              <a:lnSpc>
                <a:spcPct val="110000"/>
              </a:lnSpc>
              <a:defRPr sz="55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" y="6355214"/>
            <a:ext cx="13205104" cy="660241"/>
            <a:chOff x="1" y="5544343"/>
            <a:chExt cx="11520731" cy="576000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7299" y="5544343"/>
              <a:ext cx="9313433" cy="576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544343"/>
              <a:ext cx="9313433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327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utout -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" y="2"/>
            <a:ext cx="13204713" cy="742791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15071" y="545604"/>
            <a:ext cx="10174686" cy="62646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>
            <a:lvl1pPr algn="ctr">
              <a:lnSpc>
                <a:spcPct val="110000"/>
              </a:lnSpc>
              <a:defRPr sz="55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" y="6355214"/>
            <a:ext cx="13205104" cy="660241"/>
            <a:chOff x="1" y="5544343"/>
            <a:chExt cx="11520731" cy="576000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7299" y="5544343"/>
              <a:ext cx="9313433" cy="576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544343"/>
              <a:ext cx="9313433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8370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utou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15071" y="545605"/>
            <a:ext cx="10174686" cy="58096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>
            <a:lvl1pPr algn="ctr">
              <a:lnSpc>
                <a:spcPct val="110000"/>
              </a:lnSpc>
              <a:defRPr sz="5599">
                <a:solidFill>
                  <a:srgbClr val="D26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" y="6355214"/>
            <a:ext cx="13205104" cy="660241"/>
            <a:chOff x="1" y="5544343"/>
            <a:chExt cx="11520731" cy="576000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7299" y="5544343"/>
              <a:ext cx="9313433" cy="576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544343"/>
              <a:ext cx="9313433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3091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pSpace_PPT-A4_sub1.jpg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204266" cy="1207186"/>
          </a:xfrm>
          <a:prstGeom prst="rect">
            <a:avLst/>
          </a:prstGeom>
        </p:spPr>
      </p:pic>
      <p:pic>
        <p:nvPicPr>
          <p:cNvPr id="8" name="Picture 7" descr="ipSpace_PPT-A4_sub1.jp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6594277"/>
            <a:ext cx="13204825" cy="833637"/>
          </a:xfrm>
          <a:prstGeom prst="rect">
            <a:avLst/>
          </a:prstGeom>
        </p:spPr>
      </p:pic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363221" y="7213461"/>
            <a:ext cx="9886689" cy="165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tabLst>
                <a:tab pos="447651" algn="l"/>
                <a:tab pos="2238251" algn="l"/>
              </a:tabLst>
              <a:defRPr/>
            </a:pPr>
            <a:fld id="{8A0A8CB3-85FA-4F38-A655-5F4299C1C696}" type="slidenum">
              <a:rPr sz="800" b="0" noProof="1">
                <a:latin typeface="Arial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tabLst>
                  <a:tab pos="447651" algn="l"/>
                  <a:tab pos="2238251" algn="l"/>
                </a:tabLst>
                <a:defRPr/>
              </a:pPr>
              <a:t>‹#›</a:t>
            </a:fld>
            <a:r>
              <a:rPr lang="fi-FI" sz="800" b="0" dirty="0">
                <a:latin typeface="Arial" charset="0"/>
              </a:rPr>
              <a:t>	</a:t>
            </a:r>
            <a:r>
              <a:rPr lang="en-US" altLang="zh-CN" sz="800" b="0" dirty="0">
                <a:latin typeface="Arial" charset="0"/>
                <a:ea typeface="宋体" pitchFamily="2" charset="-122"/>
              </a:rPr>
              <a:t>© </a:t>
            </a:r>
            <a:r>
              <a:rPr lang="en-US" altLang="zh-CN" sz="800" b="0" dirty="0" err="1">
                <a:latin typeface="Arial" charset="0"/>
                <a:ea typeface="宋体" pitchFamily="2" charset="-122"/>
              </a:rPr>
              <a:t>ipSpace.net</a:t>
            </a:r>
            <a:r>
              <a:rPr lang="en-US" altLang="zh-CN" sz="800" b="0" dirty="0">
                <a:latin typeface="Arial" charset="0"/>
                <a:ea typeface="宋体" pitchFamily="2" charset="-122"/>
              </a:rPr>
              <a:t> 2022			</a:t>
            </a:r>
            <a:r>
              <a:rPr lang="en-US" altLang="zh-CN" sz="800" b="0" dirty="0" err="1">
                <a:latin typeface="Arial" charset="0"/>
                <a:ea typeface="宋体" pitchFamily="2" charset="-122"/>
              </a:rPr>
              <a:t>netlab</a:t>
            </a:r>
            <a:r>
              <a:rPr lang="en-US" altLang="zh-CN" sz="800" b="0" dirty="0">
                <a:latin typeface="Arial" charset="0"/>
                <a:ea typeface="宋体" pitchFamily="2" charset="-122"/>
              </a:rPr>
              <a:t>: Making Networking Labs Suck Less</a:t>
            </a:r>
            <a:endParaRPr lang="en-US" sz="800" b="1" noProof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211" y="1567934"/>
            <a:ext cx="12470519" cy="508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altLang="zh-CN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68214" y="825080"/>
            <a:ext cx="12473394" cy="50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9" r:id="rId2"/>
    <p:sldLayoutId id="2147483725" r:id="rId3"/>
    <p:sldLayoutId id="2147483738" r:id="rId4"/>
    <p:sldLayoutId id="2147483740" r:id="rId5"/>
    <p:sldLayoutId id="2147483726" r:id="rId6"/>
    <p:sldLayoutId id="2147483727" r:id="rId7"/>
    <p:sldLayoutId id="2147483734" r:id="rId8"/>
    <p:sldLayoutId id="2147483735" r:id="rId9"/>
    <p:sldLayoutId id="2147483736" r:id="rId10"/>
  </p:sldLayoutIdLst>
  <p:transition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D264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5pPr>
      <a:lvl6pPr marL="45717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6pPr>
      <a:lvl7pPr marL="91435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7pPr>
      <a:lvl8pPr marL="137152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8pPr>
      <a:lvl9pPr marL="182869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9pPr>
    </p:titleStyle>
    <p:bodyStyle>
      <a:lvl1pPr marL="342881" indent="-342881" algn="l" rtl="0" eaLnBrk="1" fontAlgn="base" hangingPunct="1">
        <a:lnSpc>
          <a:spcPct val="110000"/>
        </a:lnSpc>
        <a:spcBef>
          <a:spcPts val="458"/>
        </a:spcBef>
        <a:spcAft>
          <a:spcPct val="0"/>
        </a:spcAft>
        <a:buClr>
          <a:schemeClr val="accent2"/>
        </a:buClr>
        <a:buSzPct val="11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69860" indent="-268273" algn="l" rtl="0" eaLnBrk="1" fontAlgn="base" hangingPunct="1">
        <a:lnSpc>
          <a:spcPct val="110000"/>
        </a:lnSpc>
        <a:spcBef>
          <a:spcPts val="458"/>
        </a:spcBef>
        <a:spcAft>
          <a:spcPct val="0"/>
        </a:spcAft>
        <a:buClr>
          <a:srgbClr val="FBA002"/>
        </a:buClr>
        <a:buSzPct val="110000"/>
        <a:buChar char="•"/>
        <a:defRPr sz="2000">
          <a:solidFill>
            <a:schemeClr val="tx1"/>
          </a:solidFill>
          <a:latin typeface="+mn-lt"/>
        </a:defRPr>
      </a:lvl2pPr>
      <a:lvl3pPr marL="677826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rgbClr val="FBA002"/>
        </a:buClr>
        <a:buSzPct val="110000"/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3pPr>
      <a:lvl4pPr marL="1085791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rgbClr val="FBA002"/>
        </a:buClr>
        <a:buSzPct val="110000"/>
        <a:buFont typeface="Arial" pitchFamily="34" charset="0"/>
        <a:buChar char="▪"/>
        <a:defRPr>
          <a:solidFill>
            <a:schemeClr val="tx1"/>
          </a:solidFill>
          <a:latin typeface="+mn-lt"/>
        </a:defRPr>
      </a:lvl4pPr>
      <a:lvl5pPr marL="1493755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rgbClr val="FBA002"/>
        </a:buClr>
        <a:buSzPct val="110000"/>
        <a:buChar char="•"/>
        <a:defRPr sz="1600">
          <a:solidFill>
            <a:schemeClr val="tx1"/>
          </a:solidFill>
          <a:latin typeface="+mn-lt"/>
        </a:defRPr>
      </a:lvl5pPr>
      <a:lvl6pPr marL="1950931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6pPr>
      <a:lvl7pPr marL="2408105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7pPr>
      <a:lvl8pPr marL="2865280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8pPr>
      <a:lvl9pPr marL="3322454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4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0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25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9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74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9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24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98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162252" y="401588"/>
            <a:ext cx="7871330" cy="144016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err="1"/>
              <a:t>netlab</a:t>
            </a:r>
            <a:br>
              <a:rPr lang="en-US" dirty="0"/>
            </a:br>
            <a:r>
              <a:rPr lang="en-US" sz="2800" dirty="0"/>
              <a:t>Making Networking Labs Suck Less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quarter" idx="10"/>
          </p:nvPr>
        </p:nvSpPr>
        <p:spPr>
          <a:xfrm>
            <a:off x="5162800" y="2057772"/>
            <a:ext cx="7870619" cy="2016224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Ivan </a:t>
            </a:r>
            <a:r>
              <a:rPr lang="en-US" dirty="0" err="1"/>
              <a:t>Pepelnjak</a:t>
            </a:r>
            <a:r>
              <a:rPr lang="en-US" dirty="0"/>
              <a:t> (ip@ipSpace.net)</a:t>
            </a:r>
            <a:br>
              <a:rPr lang="en-US" dirty="0"/>
            </a:br>
            <a:r>
              <a:rPr lang="en-US" dirty="0"/>
              <a:t>Network Architect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ipSpace.net AG</a:t>
            </a:r>
          </a:p>
        </p:txBody>
      </p:sp>
    </p:spTree>
    <p:extLst>
      <p:ext uri="{BB962C8B-B14F-4D97-AF65-F5344CB8AC3E}">
        <p14:creationId xmlns:p14="http://schemas.microsoft.com/office/powerpoint/2010/main" val="92965479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is Ivan Pepelnjak (@ioshints)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Past</a:t>
            </a:r>
          </a:p>
          <a:p>
            <a:pPr lvl="1"/>
            <a:r>
              <a:rPr lang="en-US" dirty="0"/>
              <a:t>Kernel programmer, network OS and web developer</a:t>
            </a:r>
          </a:p>
          <a:p>
            <a:pPr lvl="1"/>
            <a:r>
              <a:rPr lang="en-US" dirty="0"/>
              <a:t>Sysadmin, database admin, network engineer, CCIE</a:t>
            </a:r>
          </a:p>
          <a:p>
            <a:pPr lvl="1"/>
            <a:r>
              <a:rPr lang="en-US" dirty="0"/>
              <a:t>Trainer, course developer, curriculum architect</a:t>
            </a:r>
          </a:p>
          <a:p>
            <a:pPr lvl="1"/>
            <a:r>
              <a:rPr lang="en-US" dirty="0"/>
              <a:t>Team lead, CTO, business owner</a:t>
            </a:r>
          </a:p>
          <a:p>
            <a:pPr>
              <a:spcBef>
                <a:spcPts val="1375"/>
              </a:spcBef>
            </a:pPr>
            <a:r>
              <a:rPr lang="en-US" dirty="0"/>
              <a:t>Present</a:t>
            </a:r>
          </a:p>
          <a:p>
            <a:pPr lvl="1"/>
            <a:r>
              <a:rPr lang="en-US" dirty="0"/>
              <a:t>Network architect, consultant, blogger, webinar and book author</a:t>
            </a:r>
          </a:p>
          <a:p>
            <a:pPr>
              <a:spcBef>
                <a:spcPts val="1375"/>
              </a:spcBef>
            </a:pPr>
            <a:r>
              <a:rPr lang="en-US" dirty="0"/>
              <a:t>Focus </a:t>
            </a:r>
          </a:p>
          <a:p>
            <a:pPr lvl="1"/>
            <a:r>
              <a:rPr lang="en-US" dirty="0"/>
              <a:t>SDN and network automation</a:t>
            </a:r>
          </a:p>
          <a:p>
            <a:pPr lvl="1"/>
            <a:r>
              <a:rPr lang="en-US" dirty="0"/>
              <a:t>Large-scale data centers, clouds and network virtualization</a:t>
            </a:r>
          </a:p>
          <a:p>
            <a:pPr lvl="1"/>
            <a:r>
              <a:rPr lang="en-US" dirty="0"/>
              <a:t>Scalable application design</a:t>
            </a:r>
          </a:p>
          <a:p>
            <a:pPr lvl="1"/>
            <a:r>
              <a:rPr lang="en-US" dirty="0"/>
              <a:t>Core IP routing/MPLS, IPv6, VPN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454" y="6907357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More @ </a:t>
            </a:r>
            <a:r>
              <a:rPr lang="en-US" sz="2000" dirty="0" err="1">
                <a:solidFill>
                  <a:schemeClr val="bg1"/>
                </a:solidFill>
              </a:rPr>
              <a:t>ipSpace.net</a:t>
            </a:r>
            <a:r>
              <a:rPr lang="en-US" sz="2000" dirty="0">
                <a:solidFill>
                  <a:schemeClr val="bg1"/>
                </a:solidFill>
              </a:rPr>
              <a:t>/About</a:t>
            </a:r>
            <a:endParaRPr lang="sl-SI" sz="2000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Pipi\Pictures\Pipi\Suit'N'Tie Rulz (1200x800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5316" y="1594689"/>
            <a:ext cx="1459819" cy="1706588"/>
          </a:xfrm>
          <a:prstGeom prst="rect">
            <a:avLst/>
          </a:prstGeom>
          <a:noFill/>
        </p:spPr>
      </p:pic>
      <p:pic>
        <p:nvPicPr>
          <p:cNvPr id="11" name="Picture 10" descr="http://download3.vmware.com/community/images/vExpert/vmw_logo_vmware-expe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6522" y="6155019"/>
            <a:ext cx="2381150" cy="714345"/>
          </a:xfrm>
          <a:prstGeom prst="rect">
            <a:avLst/>
          </a:prstGeom>
          <a:noFill/>
        </p:spPr>
      </p:pic>
      <p:pic>
        <p:nvPicPr>
          <p:cNvPr id="12" name="Picture 6" descr="Ivan is CCIE Emerit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8577" y="4786922"/>
            <a:ext cx="1428690" cy="1428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68791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1C5F6-2F19-64A4-DD04-EF201AADC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14" y="825080"/>
            <a:ext cx="12473394" cy="506714"/>
          </a:xfrm>
        </p:spPr>
        <p:txBody>
          <a:bodyPr/>
          <a:lstStyle/>
          <a:p>
            <a:r>
              <a:rPr lang="en-SI" dirty="0"/>
              <a:t>Based on a True Story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78A45-A667-6E0D-054E-6ABCC9DAC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14" y="1697732"/>
            <a:ext cx="10669803" cy="20162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B2B17C3-BBA4-8C56-4DFF-D2914291F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4" y="6577931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That should be trivial to test in a lab…</a:t>
            </a:r>
            <a:endParaRPr lang="sl-SI" sz="2000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851275-01C5-0033-288D-757F7BED67C4}"/>
              </a:ext>
            </a:extLst>
          </p:cNvPr>
          <p:cNvGrpSpPr/>
          <p:nvPr/>
        </p:nvGrpSpPr>
        <p:grpSpPr>
          <a:xfrm>
            <a:off x="481732" y="4506044"/>
            <a:ext cx="5722475" cy="1034923"/>
            <a:chOff x="7106468" y="1598913"/>
            <a:chExt cx="5722475" cy="1034923"/>
          </a:xfrm>
        </p:grpSpPr>
        <p:sp>
          <p:nvSpPr>
            <p:cNvPr id="6" name="Line 49">
              <a:extLst>
                <a:ext uri="{FF2B5EF4-FFF2-40B4-BE49-F238E27FC236}">
                  <a16:creationId xmlns:a16="http://schemas.microsoft.com/office/drawing/2014/main" id="{5A0987D3-7EA6-8B1E-4A1F-2EFE677676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43440" y="1667970"/>
              <a:ext cx="0" cy="594565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49">
              <a:extLst>
                <a:ext uri="{FF2B5EF4-FFF2-40B4-BE49-F238E27FC236}">
                  <a16:creationId xmlns:a16="http://schemas.microsoft.com/office/drawing/2014/main" id="{8121E4FE-4C1F-4B0D-98A7-21D4EF8964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43438" y="2261276"/>
              <a:ext cx="807244" cy="126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2E6FD6-2975-DD07-99AD-22153E1B26E8}"/>
                </a:ext>
              </a:extLst>
            </p:cNvPr>
            <p:cNvGrpSpPr/>
            <p:nvPr/>
          </p:nvGrpSpPr>
          <p:grpSpPr>
            <a:xfrm>
              <a:off x="7106468" y="1598913"/>
              <a:ext cx="1682175" cy="138118"/>
              <a:chOff x="424880" y="4346477"/>
              <a:chExt cx="1682175" cy="138118"/>
            </a:xfrm>
          </p:grpSpPr>
          <p:sp>
            <p:nvSpPr>
              <p:cNvPr id="23" name="Line 49">
                <a:extLst>
                  <a:ext uri="{FF2B5EF4-FFF2-40B4-BE49-F238E27FC236}">
                    <a16:creationId xmlns:a16="http://schemas.microsoft.com/office/drawing/2014/main" id="{80E612FA-AE1A-CC8A-F754-C76CB007D0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458" y="4415535"/>
                <a:ext cx="1584176" cy="1"/>
              </a:xfrm>
              <a:prstGeom prst="line">
                <a:avLst/>
              </a:prstGeom>
              <a:noFill/>
              <a:ln w="50800">
                <a:solidFill>
                  <a:srgbClr val="B21A1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7FA7B18-B155-A41C-0799-D1E18543638A}"/>
                  </a:ext>
                </a:extLst>
              </p:cNvPr>
              <p:cNvSpPr/>
              <p:nvPr/>
            </p:nvSpPr>
            <p:spPr>
              <a:xfrm>
                <a:off x="42488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AAF7590-6B24-55AB-918C-F76CB6CE0B11}"/>
                  </a:ext>
                </a:extLst>
              </p:cNvPr>
              <p:cNvSpPr/>
              <p:nvPr/>
            </p:nvSpPr>
            <p:spPr>
              <a:xfrm>
                <a:off x="199390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68D3AC4-48EB-1A73-92C1-B435536401FE}"/>
                </a:ext>
              </a:extLst>
            </p:cNvPr>
            <p:cNvGrpSpPr/>
            <p:nvPr/>
          </p:nvGrpSpPr>
          <p:grpSpPr>
            <a:xfrm>
              <a:off x="11146768" y="1598913"/>
              <a:ext cx="1682175" cy="138118"/>
              <a:chOff x="424880" y="4346477"/>
              <a:chExt cx="1682175" cy="138118"/>
            </a:xfrm>
          </p:grpSpPr>
          <p:sp>
            <p:nvSpPr>
              <p:cNvPr id="20" name="Line 49">
                <a:extLst>
                  <a:ext uri="{FF2B5EF4-FFF2-40B4-BE49-F238E27FC236}">
                    <a16:creationId xmlns:a16="http://schemas.microsoft.com/office/drawing/2014/main" id="{59C5534D-C4E4-51B5-425F-4550D82F1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458" y="4415535"/>
                <a:ext cx="1584176" cy="1"/>
              </a:xfrm>
              <a:prstGeom prst="line">
                <a:avLst/>
              </a:prstGeom>
              <a:noFill/>
              <a:ln w="50800">
                <a:solidFill>
                  <a:srgbClr val="B21A1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DEC5DA4-92AF-8781-6752-422D29D26766}"/>
                  </a:ext>
                </a:extLst>
              </p:cNvPr>
              <p:cNvSpPr/>
              <p:nvPr/>
            </p:nvSpPr>
            <p:spPr>
              <a:xfrm>
                <a:off x="42488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207B0D8-3C97-AC3D-B397-CD054A63E9B4}"/>
                  </a:ext>
                </a:extLst>
              </p:cNvPr>
              <p:cNvSpPr/>
              <p:nvPr/>
            </p:nvSpPr>
            <p:spPr>
              <a:xfrm>
                <a:off x="199390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Line 49">
              <a:extLst>
                <a:ext uri="{FF2B5EF4-FFF2-40B4-BE49-F238E27FC236}">
                  <a16:creationId xmlns:a16="http://schemas.microsoft.com/office/drawing/2014/main" id="{47AFAA31-8BAB-63C0-8995-FD8AA2CCF0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555808" y="1686472"/>
              <a:ext cx="0" cy="594565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49">
              <a:extLst>
                <a:ext uri="{FF2B5EF4-FFF2-40B4-BE49-F238E27FC236}">
                  <a16:creationId xmlns:a16="http://schemas.microsoft.com/office/drawing/2014/main" id="{A51F1ABA-3F55-AD6F-CE3D-1B0D86B1D1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43398" y="2359614"/>
              <a:ext cx="1800202" cy="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49">
              <a:extLst>
                <a:ext uri="{FF2B5EF4-FFF2-40B4-BE49-F238E27FC236}">
                  <a16:creationId xmlns:a16="http://schemas.microsoft.com/office/drawing/2014/main" id="{E4E4FCC4-55AB-4244-02D4-C091A6F5F1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08497" y="2262537"/>
              <a:ext cx="747311" cy="0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49">
              <a:extLst>
                <a:ext uri="{FF2B5EF4-FFF2-40B4-BE49-F238E27FC236}">
                  <a16:creationId xmlns:a16="http://schemas.microsoft.com/office/drawing/2014/main" id="{72B44376-78BE-EDC7-75F2-D1828D09C9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82383" y="2186941"/>
              <a:ext cx="1800202" cy="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13EDC8E-CD3C-7AD2-8F1D-F6D4F95372F6}"/>
                </a:ext>
              </a:extLst>
            </p:cNvPr>
            <p:cNvGrpSpPr/>
            <p:nvPr/>
          </p:nvGrpSpPr>
          <p:grpSpPr>
            <a:xfrm>
              <a:off x="8424372" y="2005901"/>
              <a:ext cx="900000" cy="627935"/>
              <a:chOff x="272480" y="2581965"/>
              <a:chExt cx="900000" cy="627935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F9B563F8-76F5-7B40-03F0-5C67E73251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2480" y="2581965"/>
                <a:ext cx="900000" cy="627935"/>
              </a:xfrm>
              <a:prstGeom prst="rect">
                <a:avLst/>
              </a:prstGeom>
              <a:effectLst/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43E255-B771-CD11-EDBD-C4478DF17EF9}"/>
                  </a:ext>
                </a:extLst>
              </p:cNvPr>
              <p:cNvSpPr txBox="1"/>
              <p:nvPr/>
            </p:nvSpPr>
            <p:spPr>
              <a:xfrm>
                <a:off x="344777" y="2861403"/>
                <a:ext cx="747320" cy="250099"/>
              </a:xfrm>
              <a:prstGeom prst="rect">
                <a:avLst/>
              </a:prstGeom>
              <a:noFill/>
            </p:spPr>
            <p:txBody>
              <a:bodyPr wrap="square" lIns="0" tIns="6480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R1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680B003-EEC4-771A-4EB6-103363914471}"/>
                </a:ext>
              </a:extLst>
            </p:cNvPr>
            <p:cNvGrpSpPr/>
            <p:nvPr/>
          </p:nvGrpSpPr>
          <p:grpSpPr>
            <a:xfrm>
              <a:off x="10440596" y="2005901"/>
              <a:ext cx="900000" cy="627935"/>
              <a:chOff x="272480" y="2581965"/>
              <a:chExt cx="900000" cy="62793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3DD7F5B6-BDC7-744F-1029-0B47A1E9B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2480" y="2581965"/>
                <a:ext cx="900000" cy="627935"/>
              </a:xfrm>
              <a:prstGeom prst="rect">
                <a:avLst/>
              </a:prstGeom>
              <a:effectLst/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64AA15-F122-F3C5-DB81-185ED49D33A4}"/>
                  </a:ext>
                </a:extLst>
              </p:cNvPr>
              <p:cNvSpPr txBox="1"/>
              <p:nvPr/>
            </p:nvSpPr>
            <p:spPr>
              <a:xfrm>
                <a:off x="344777" y="2861403"/>
                <a:ext cx="747320" cy="250099"/>
              </a:xfrm>
              <a:prstGeom prst="rect">
                <a:avLst/>
              </a:prstGeom>
              <a:noFill/>
            </p:spPr>
            <p:txBody>
              <a:bodyPr wrap="square" lIns="0" tIns="6480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83318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F22F6-FA0F-7AB7-5491-95F1BB680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The Reality Intervenes…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5FCBFA-238C-415B-82FC-46789349F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0284" y="1568039"/>
            <a:ext cx="7493050" cy="429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E4E109-9066-E586-7E2E-4B708B9FD9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615" y="1581521"/>
            <a:ext cx="3931542" cy="5095852"/>
          </a:xfrm>
          <a:prstGeom prst="rect">
            <a:avLst/>
          </a:prstGeom>
        </p:spPr>
      </p:pic>
      <p:sp>
        <p:nvSpPr>
          <p:cNvPr id="4" name="AutoShape 2" descr="A generate image from prompt">
            <a:extLst>
              <a:ext uri="{FF2B5EF4-FFF2-40B4-BE49-F238E27FC236}">
                <a16:creationId xmlns:a16="http://schemas.microsoft.com/office/drawing/2014/main" id="{76D2BD5C-CA27-F687-7D98-1FDD5F5863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50013" y="35607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281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cess 18">
            <a:extLst>
              <a:ext uri="{FF2B5EF4-FFF2-40B4-BE49-F238E27FC236}">
                <a16:creationId xmlns:a16="http://schemas.microsoft.com/office/drawing/2014/main" id="{FDFF84DC-5D16-89F8-5E66-61D9DD32D9C1}"/>
              </a:ext>
            </a:extLst>
          </p:cNvPr>
          <p:cNvSpPr/>
          <p:nvPr/>
        </p:nvSpPr>
        <p:spPr bwMode="auto">
          <a:xfrm>
            <a:off x="368214" y="6304488"/>
            <a:ext cx="4783303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Add network services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6C930B-F1BE-2584-AA66-732CF1A25AF8}"/>
              </a:ext>
            </a:extLst>
          </p:cNvPr>
          <p:cNvGrpSpPr/>
          <p:nvPr/>
        </p:nvGrpSpPr>
        <p:grpSpPr>
          <a:xfrm>
            <a:off x="368214" y="5368823"/>
            <a:ext cx="4783303" cy="1007673"/>
            <a:chOff x="368214" y="1626163"/>
            <a:chExt cx="4783303" cy="1007673"/>
          </a:xfrm>
        </p:grpSpPr>
        <p:sp>
          <p:nvSpPr>
            <p:cNvPr id="16" name="Process 15">
              <a:extLst>
                <a:ext uri="{FF2B5EF4-FFF2-40B4-BE49-F238E27FC236}">
                  <a16:creationId xmlns:a16="http://schemas.microsoft.com/office/drawing/2014/main" id="{50EB9928-11FB-BE77-711D-7530FE0D7288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Design and implement routing protocols</a:t>
              </a:r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286016F1-0883-C33D-EA04-4B03FCBF2348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BB3B8F-066F-4742-5E13-3A15C499806E}"/>
              </a:ext>
            </a:extLst>
          </p:cNvPr>
          <p:cNvGrpSpPr/>
          <p:nvPr/>
        </p:nvGrpSpPr>
        <p:grpSpPr>
          <a:xfrm>
            <a:off x="368214" y="4433158"/>
            <a:ext cx="4783303" cy="1007673"/>
            <a:chOff x="368214" y="1626163"/>
            <a:chExt cx="4783303" cy="1007673"/>
          </a:xfrm>
        </p:grpSpPr>
        <p:sp>
          <p:nvSpPr>
            <p:cNvPr id="13" name="Process 12">
              <a:extLst>
                <a:ext uri="{FF2B5EF4-FFF2-40B4-BE49-F238E27FC236}">
                  <a16:creationId xmlns:a16="http://schemas.microsoft.com/office/drawing/2014/main" id="{2E03772E-B3F6-EB6E-B148-6D67A59344BA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Create virtual interfaces</a:t>
              </a:r>
            </a:p>
          </p:txBody>
        </p:sp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0AD79129-3D9E-D956-0039-1C79B94E22F8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ED3F2B-85AF-D4FC-516A-C9C9782B2020}"/>
              </a:ext>
            </a:extLst>
          </p:cNvPr>
          <p:cNvGrpSpPr/>
          <p:nvPr/>
        </p:nvGrpSpPr>
        <p:grpSpPr>
          <a:xfrm>
            <a:off x="368214" y="3497493"/>
            <a:ext cx="4783303" cy="1007673"/>
            <a:chOff x="368214" y="1626163"/>
            <a:chExt cx="4783303" cy="1007673"/>
          </a:xfrm>
        </p:grpSpPr>
        <p:sp>
          <p:nvSpPr>
            <p:cNvPr id="10" name="Process 9">
              <a:extLst>
                <a:ext uri="{FF2B5EF4-FFF2-40B4-BE49-F238E27FC236}">
                  <a16:creationId xmlns:a16="http://schemas.microsoft.com/office/drawing/2014/main" id="{DDA5C55D-0389-FF6E-C36F-C6056E2D4044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Deploy initial device configurations</a:t>
              </a: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E133AB3E-B49D-26D0-8F76-3D799E0E41AD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0D830D8-3B61-E3C2-A175-7ACD710325E6}"/>
              </a:ext>
            </a:extLst>
          </p:cNvPr>
          <p:cNvGrpSpPr/>
          <p:nvPr/>
        </p:nvGrpSpPr>
        <p:grpSpPr>
          <a:xfrm>
            <a:off x="368214" y="2561828"/>
            <a:ext cx="4783303" cy="1007673"/>
            <a:chOff x="368214" y="1626163"/>
            <a:chExt cx="4783303" cy="1007673"/>
          </a:xfrm>
        </p:grpSpPr>
        <p:sp>
          <p:nvSpPr>
            <p:cNvPr id="7" name="Process 6">
              <a:extLst>
                <a:ext uri="{FF2B5EF4-FFF2-40B4-BE49-F238E27FC236}">
                  <a16:creationId xmlns:a16="http://schemas.microsoft.com/office/drawing/2014/main" id="{97A43EAA-A7B7-63A1-8337-C00E3DB8833F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Create addressing plan</a:t>
              </a:r>
            </a:p>
          </p:txBody>
        </p:sp>
        <p:sp>
          <p:nvSpPr>
            <p:cNvPr id="8" name="Down Arrow 7">
              <a:extLst>
                <a:ext uri="{FF2B5EF4-FFF2-40B4-BE49-F238E27FC236}">
                  <a16:creationId xmlns:a16="http://schemas.microsoft.com/office/drawing/2014/main" id="{43BDF55A-8BB0-9A76-BBAE-B0D0276AB4CB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C27D03-0655-E1E7-060C-AE2E3379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A Networking Lab Is Much More than Topology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636514-DD69-D3DF-0870-3BCBA749DBDA}"/>
              </a:ext>
            </a:extLst>
          </p:cNvPr>
          <p:cNvGrpSpPr/>
          <p:nvPr/>
        </p:nvGrpSpPr>
        <p:grpSpPr>
          <a:xfrm>
            <a:off x="368214" y="1626163"/>
            <a:ext cx="4783303" cy="1007673"/>
            <a:chOff x="368214" y="1626163"/>
            <a:chExt cx="4783303" cy="1007673"/>
          </a:xfrm>
          <a:solidFill>
            <a:srgbClr val="FBA002"/>
          </a:solidFill>
        </p:grpSpPr>
        <p:sp>
          <p:nvSpPr>
            <p:cNvPr id="3" name="Process 2">
              <a:extLst>
                <a:ext uri="{FF2B5EF4-FFF2-40B4-BE49-F238E27FC236}">
                  <a16:creationId xmlns:a16="http://schemas.microsoft.com/office/drawing/2014/main" id="{98905F34-00AB-7028-BFA5-6708D525AF52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grp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Build the lab topology</a:t>
              </a:r>
            </a:p>
          </p:txBody>
        </p:sp>
        <p:sp>
          <p:nvSpPr>
            <p:cNvPr id="4" name="Down Arrow 3">
              <a:extLst>
                <a:ext uri="{FF2B5EF4-FFF2-40B4-BE49-F238E27FC236}">
                  <a16:creationId xmlns:a16="http://schemas.microsoft.com/office/drawing/2014/main" id="{0991D302-7A9A-7AB3-1070-1430DF4DDE8F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grp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B156187-4440-5158-F2F2-EE5964253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38" y="4770692"/>
            <a:ext cx="3305596" cy="218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83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FF5AFA-044C-2317-873C-C40AAF4E5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" y="0"/>
            <a:ext cx="13192285" cy="7427913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5BC51B8-C2CA-3764-0334-20FA6D04B8A0}"/>
              </a:ext>
            </a:extLst>
          </p:cNvPr>
          <p:cNvSpPr/>
          <p:nvPr/>
        </p:nvSpPr>
        <p:spPr bwMode="auto">
          <a:xfrm>
            <a:off x="10058796" y="6306244"/>
            <a:ext cx="2952328" cy="914400"/>
          </a:xfrm>
          <a:prstGeom prst="roundRect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And now for something completely different</a:t>
            </a:r>
          </a:p>
        </p:txBody>
      </p:sp>
    </p:spTree>
    <p:extLst>
      <p:ext uri="{BB962C8B-B14F-4D97-AF65-F5344CB8AC3E}">
        <p14:creationId xmlns:p14="http://schemas.microsoft.com/office/powerpoint/2010/main" val="272457772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Need (in Unicorn Land of Infrastructure-as-Code)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9643732-083A-6384-5146-6428B679E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high-level description of the network</a:t>
            </a:r>
          </a:p>
          <a:p>
            <a:pPr lvl="1"/>
            <a:r>
              <a:rPr lang="en-US" dirty="0"/>
              <a:t>Two devices: R1 and R2</a:t>
            </a:r>
          </a:p>
          <a:p>
            <a:pPr lvl="1"/>
            <a:r>
              <a:rPr lang="en-US" dirty="0"/>
              <a:t>Let’s make them Arista EOS containers</a:t>
            </a:r>
          </a:p>
          <a:p>
            <a:pPr lvl="1"/>
            <a:r>
              <a:rPr lang="en-US" dirty="0"/>
              <a:t>They are running OSPF</a:t>
            </a:r>
          </a:p>
          <a:p>
            <a:pPr lvl="1"/>
            <a:r>
              <a:rPr lang="en-US" dirty="0"/>
              <a:t>We need four links (two of them stub LANs)</a:t>
            </a:r>
          </a:p>
          <a:p>
            <a:r>
              <a:rPr lang="en-US" dirty="0"/>
              <a:t>Next</a:t>
            </a:r>
          </a:p>
          <a:p>
            <a:pPr lvl="1"/>
            <a:r>
              <a:rPr lang="en-US" dirty="0"/>
              <a:t>Save the file</a:t>
            </a:r>
          </a:p>
          <a:p>
            <a:pPr lvl="1"/>
            <a:r>
              <a:rPr lang="en-US" dirty="0"/>
              <a:t>Execute </a:t>
            </a:r>
            <a:r>
              <a:rPr lang="en-US" b="1" dirty="0" err="1"/>
              <a:t>netlab</a:t>
            </a:r>
            <a:r>
              <a:rPr lang="en-US" b="1" dirty="0"/>
              <a:t> up </a:t>
            </a:r>
            <a:r>
              <a:rPr lang="en-US" dirty="0"/>
              <a:t>and you’ll get a running network</a:t>
            </a:r>
            <a:br>
              <a:rPr lang="en-US" dirty="0"/>
            </a:br>
            <a:r>
              <a:rPr lang="en-US" dirty="0"/>
              <a:t>(including IP addressing and OSPF)</a:t>
            </a:r>
          </a:p>
          <a:p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E642652-AFC5-EA56-6558-F59D947E7A55}"/>
              </a:ext>
            </a:extLst>
          </p:cNvPr>
          <p:cNvSpPr/>
          <p:nvPr/>
        </p:nvSpPr>
        <p:spPr bwMode="auto">
          <a:xfrm>
            <a:off x="7106468" y="3011095"/>
            <a:ext cx="5730143" cy="360040"/>
          </a:xfrm>
          <a:prstGeom prst="rect">
            <a:avLst/>
          </a:prstGeom>
          <a:solidFill>
            <a:srgbClr val="D264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762000"/>
            <a:r>
              <a:rPr lang="en-US" sz="1600" dirty="0" err="1">
                <a:solidFill>
                  <a:schemeClr val="bg1"/>
                </a:solidFill>
              </a:rPr>
              <a:t>topology.yml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864AA6FB-F823-E80C-4AA6-F2CB171C563D}"/>
              </a:ext>
            </a:extLst>
          </p:cNvPr>
          <p:cNvSpPr txBox="1">
            <a:spLocks/>
          </p:cNvSpPr>
          <p:nvPr/>
        </p:nvSpPr>
        <p:spPr bwMode="auto">
          <a:xfrm>
            <a:off x="7106468" y="3371135"/>
            <a:ext cx="5730143" cy="331193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0" tIns="180000" rIns="360000" bIns="180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75" indent="-2682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677863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1085850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▪"/>
              <a:defRPr>
                <a:solidFill>
                  <a:schemeClr val="tx1"/>
                </a:solidFill>
                <a:latin typeface="+mn-lt"/>
              </a:defRPr>
            </a:lvl4pPr>
            <a:lvl5pPr marL="14938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19510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082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8654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226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nodes: [ r1, r2 ]</a:t>
            </a:r>
          </a:p>
          <a:p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defaults.device</a:t>
            </a:r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: </a:t>
            </a:r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eos</a:t>
            </a:r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provider: </a:t>
            </a:r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clab</a:t>
            </a:r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module: [ </a:t>
            </a:r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ospf</a:t>
            </a:r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 ]</a:t>
            </a:r>
          </a:p>
          <a:p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links: [ r1, r2, r1-r2, r1-r2 ]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D333E7-87DD-F011-F0DD-02C11DF9C4DA}"/>
              </a:ext>
            </a:extLst>
          </p:cNvPr>
          <p:cNvGrpSpPr/>
          <p:nvPr/>
        </p:nvGrpSpPr>
        <p:grpSpPr>
          <a:xfrm>
            <a:off x="7106468" y="1598913"/>
            <a:ext cx="5722475" cy="1034923"/>
            <a:chOff x="7106468" y="1598913"/>
            <a:chExt cx="5722475" cy="1034923"/>
          </a:xfrm>
        </p:grpSpPr>
        <p:sp>
          <p:nvSpPr>
            <p:cNvPr id="8" name="Line 49">
              <a:extLst>
                <a:ext uri="{FF2B5EF4-FFF2-40B4-BE49-F238E27FC236}">
                  <a16:creationId xmlns:a16="http://schemas.microsoft.com/office/drawing/2014/main" id="{83F63835-402E-3A41-72CA-ECE3D6F920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43440" y="1667970"/>
              <a:ext cx="0" cy="594565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9">
              <a:extLst>
                <a:ext uri="{FF2B5EF4-FFF2-40B4-BE49-F238E27FC236}">
                  <a16:creationId xmlns:a16="http://schemas.microsoft.com/office/drawing/2014/main" id="{AAE690DD-81C5-6E7D-C441-D22626CFB0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43438" y="2261276"/>
              <a:ext cx="807244" cy="126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8033718-85E7-AC05-D2CD-BED981838E54}"/>
                </a:ext>
              </a:extLst>
            </p:cNvPr>
            <p:cNvGrpSpPr/>
            <p:nvPr/>
          </p:nvGrpSpPr>
          <p:grpSpPr>
            <a:xfrm>
              <a:off x="7106468" y="1598913"/>
              <a:ext cx="1682175" cy="138118"/>
              <a:chOff x="424880" y="4346477"/>
              <a:chExt cx="1682175" cy="138118"/>
            </a:xfrm>
          </p:grpSpPr>
          <p:sp>
            <p:nvSpPr>
              <p:cNvPr id="34" name="Line 49">
                <a:extLst>
                  <a:ext uri="{FF2B5EF4-FFF2-40B4-BE49-F238E27FC236}">
                    <a16:creationId xmlns:a16="http://schemas.microsoft.com/office/drawing/2014/main" id="{460E1422-CB97-05E2-7926-7C4F2DC97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458" y="4415535"/>
                <a:ext cx="1584176" cy="1"/>
              </a:xfrm>
              <a:prstGeom prst="line">
                <a:avLst/>
              </a:prstGeom>
              <a:noFill/>
              <a:ln w="50800">
                <a:solidFill>
                  <a:srgbClr val="B21A1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A9FBE30-CF97-B360-A2E9-FFF4D9D55A65}"/>
                  </a:ext>
                </a:extLst>
              </p:cNvPr>
              <p:cNvSpPr/>
              <p:nvPr/>
            </p:nvSpPr>
            <p:spPr>
              <a:xfrm>
                <a:off x="42488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921B3EB-A834-2AAF-A8B1-7CBC7DC38AC0}"/>
                  </a:ext>
                </a:extLst>
              </p:cNvPr>
              <p:cNvSpPr/>
              <p:nvPr/>
            </p:nvSpPr>
            <p:spPr>
              <a:xfrm>
                <a:off x="199390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E336576-1083-91E7-D180-74386C9AFAC0}"/>
                </a:ext>
              </a:extLst>
            </p:cNvPr>
            <p:cNvGrpSpPr/>
            <p:nvPr/>
          </p:nvGrpSpPr>
          <p:grpSpPr>
            <a:xfrm>
              <a:off x="11146768" y="1598913"/>
              <a:ext cx="1682175" cy="138118"/>
              <a:chOff x="424880" y="4346477"/>
              <a:chExt cx="1682175" cy="138118"/>
            </a:xfrm>
          </p:grpSpPr>
          <p:sp>
            <p:nvSpPr>
              <p:cNvPr id="40" name="Line 49">
                <a:extLst>
                  <a:ext uri="{FF2B5EF4-FFF2-40B4-BE49-F238E27FC236}">
                    <a16:creationId xmlns:a16="http://schemas.microsoft.com/office/drawing/2014/main" id="{47C2E280-D384-B42C-D980-942BF6981E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458" y="4415535"/>
                <a:ext cx="1584176" cy="1"/>
              </a:xfrm>
              <a:prstGeom prst="line">
                <a:avLst/>
              </a:prstGeom>
              <a:noFill/>
              <a:ln w="50800">
                <a:solidFill>
                  <a:srgbClr val="B21A1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45C9E25-63A1-7233-0870-22FF1E61061B}"/>
                  </a:ext>
                </a:extLst>
              </p:cNvPr>
              <p:cNvSpPr/>
              <p:nvPr/>
            </p:nvSpPr>
            <p:spPr>
              <a:xfrm>
                <a:off x="42488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C51B6F3-2475-F438-B669-49EC0738997E}"/>
                  </a:ext>
                </a:extLst>
              </p:cNvPr>
              <p:cNvSpPr/>
              <p:nvPr/>
            </p:nvSpPr>
            <p:spPr>
              <a:xfrm>
                <a:off x="1993900" y="4346477"/>
                <a:ext cx="113155" cy="138118"/>
              </a:xfrm>
              <a:prstGeom prst="rect">
                <a:avLst/>
              </a:prstGeom>
              <a:solidFill>
                <a:srgbClr val="B2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Line 49">
              <a:extLst>
                <a:ext uri="{FF2B5EF4-FFF2-40B4-BE49-F238E27FC236}">
                  <a16:creationId xmlns:a16="http://schemas.microsoft.com/office/drawing/2014/main" id="{ADA8D1E4-4F8C-5C68-79F4-567CACFAA0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555808" y="1686472"/>
              <a:ext cx="0" cy="594565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Line 49">
              <a:extLst>
                <a:ext uri="{FF2B5EF4-FFF2-40B4-BE49-F238E27FC236}">
                  <a16:creationId xmlns:a16="http://schemas.microsoft.com/office/drawing/2014/main" id="{74FF7CB3-C749-AD42-74D1-F29384E2C1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43398" y="2359614"/>
              <a:ext cx="1800202" cy="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49">
              <a:extLst>
                <a:ext uri="{FF2B5EF4-FFF2-40B4-BE49-F238E27FC236}">
                  <a16:creationId xmlns:a16="http://schemas.microsoft.com/office/drawing/2014/main" id="{6591C989-689A-2749-E8E0-4C3DB52E51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08497" y="2262537"/>
              <a:ext cx="747311" cy="0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49">
              <a:extLst>
                <a:ext uri="{FF2B5EF4-FFF2-40B4-BE49-F238E27FC236}">
                  <a16:creationId xmlns:a16="http://schemas.microsoft.com/office/drawing/2014/main" id="{13A3E183-8B08-206E-1757-548B89F582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82383" y="2186941"/>
              <a:ext cx="1800202" cy="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5ABD0AD-7B69-591A-5FD8-7D7217EC14E6}"/>
                </a:ext>
              </a:extLst>
            </p:cNvPr>
            <p:cNvGrpSpPr/>
            <p:nvPr/>
          </p:nvGrpSpPr>
          <p:grpSpPr>
            <a:xfrm>
              <a:off x="8424372" y="2005901"/>
              <a:ext cx="900000" cy="627935"/>
              <a:chOff x="272480" y="2581965"/>
              <a:chExt cx="900000" cy="62793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061DC846-4EC3-0ED7-3BBB-388ABA273B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2480" y="2581965"/>
                <a:ext cx="900000" cy="627935"/>
              </a:xfrm>
              <a:prstGeom prst="rect">
                <a:avLst/>
              </a:prstGeom>
              <a:effectLst/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C418671-E538-FB9C-F8A5-676166B1A79E}"/>
                  </a:ext>
                </a:extLst>
              </p:cNvPr>
              <p:cNvSpPr txBox="1"/>
              <p:nvPr/>
            </p:nvSpPr>
            <p:spPr>
              <a:xfrm>
                <a:off x="344777" y="2861403"/>
                <a:ext cx="747320" cy="250099"/>
              </a:xfrm>
              <a:prstGeom prst="rect">
                <a:avLst/>
              </a:prstGeom>
              <a:noFill/>
            </p:spPr>
            <p:txBody>
              <a:bodyPr wrap="square" lIns="0" tIns="6480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R1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8FC2552-4671-EDAC-E9B3-3B6FED52B32A}"/>
                </a:ext>
              </a:extLst>
            </p:cNvPr>
            <p:cNvGrpSpPr/>
            <p:nvPr/>
          </p:nvGrpSpPr>
          <p:grpSpPr>
            <a:xfrm>
              <a:off x="10440596" y="2005901"/>
              <a:ext cx="900000" cy="627935"/>
              <a:chOff x="272480" y="2581965"/>
              <a:chExt cx="900000" cy="627935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47D5E824-7DAD-B6F1-ECD0-5B4D7B7FCF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2480" y="2581965"/>
                <a:ext cx="900000" cy="627935"/>
              </a:xfrm>
              <a:prstGeom prst="rect">
                <a:avLst/>
              </a:prstGeom>
              <a:effectLst/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DBBD43-51DD-E819-2FAD-358643E16D47}"/>
                  </a:ext>
                </a:extLst>
              </p:cNvPr>
              <p:cNvSpPr txBox="1"/>
              <p:nvPr/>
            </p:nvSpPr>
            <p:spPr>
              <a:xfrm>
                <a:off x="344777" y="2861403"/>
                <a:ext cx="747320" cy="250099"/>
              </a:xfrm>
              <a:prstGeom prst="rect">
                <a:avLst/>
              </a:prstGeom>
              <a:noFill/>
            </p:spPr>
            <p:txBody>
              <a:bodyPr wrap="square" lIns="0" tIns="6480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7228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tlab_Demo_Run.mp4">
            <a:hlinkClick r:id="" action="ppaction://media"/>
            <a:extLst>
              <a:ext uri="{FF2B5EF4-FFF2-40B4-BE49-F238E27FC236}">
                <a16:creationId xmlns:a16="http://schemas.microsoft.com/office/drawing/2014/main" id="{54D6628E-D12A-D174-170E-75FDC05EB4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3204825" cy="742791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BA6151-F732-E27D-31A9-79E3A8526150}"/>
              </a:ext>
            </a:extLst>
          </p:cNvPr>
          <p:cNvSpPr txBox="1">
            <a:spLocks/>
          </p:cNvSpPr>
          <p:nvPr/>
        </p:nvSpPr>
        <p:spPr>
          <a:xfrm>
            <a:off x="7106468" y="329580"/>
            <a:ext cx="5874161" cy="2880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342881" indent="-342881" algn="l" rtl="0" eaLnBrk="1" fontAlgn="base" hangingPunct="1">
              <a:lnSpc>
                <a:spcPct val="110000"/>
              </a:lnSpc>
              <a:spcBef>
                <a:spcPts val="458"/>
              </a:spcBef>
              <a:spcAft>
                <a:spcPct val="0"/>
              </a:spcAft>
              <a:buClr>
                <a:schemeClr val="accent2"/>
              </a:buClr>
              <a:buSzPct val="110000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60" indent="-268273" algn="l" rtl="0" eaLnBrk="1" fontAlgn="base" hangingPunct="1">
              <a:lnSpc>
                <a:spcPct val="110000"/>
              </a:lnSpc>
              <a:spcBef>
                <a:spcPts val="458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677826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1085791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▪"/>
              <a:defRPr>
                <a:solidFill>
                  <a:schemeClr val="tx1"/>
                </a:solidFill>
                <a:latin typeface="+mn-lt"/>
              </a:defRPr>
            </a:lvl4pPr>
            <a:lvl5pPr marL="1493755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1950931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08105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865280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22454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SI" b="0" kern="0" dirty="0"/>
              <a:t>Create configuration files</a:t>
            </a:r>
          </a:p>
          <a:p>
            <a:pPr lvl="1"/>
            <a:r>
              <a:rPr lang="en-SI" b="0" kern="0" dirty="0"/>
              <a:t>Start the containers</a:t>
            </a:r>
          </a:p>
          <a:p>
            <a:pPr lvl="1"/>
            <a:r>
              <a:rPr lang="en-SI" b="0" kern="0" dirty="0"/>
              <a:t>Start an Ansible playbook</a:t>
            </a:r>
          </a:p>
          <a:p>
            <a:pPr lvl="1"/>
            <a:r>
              <a:rPr lang="en-SI" b="0" kern="0" dirty="0"/>
              <a:t>Initial device configuration</a:t>
            </a:r>
          </a:p>
          <a:p>
            <a:pPr lvl="1"/>
            <a:r>
              <a:rPr lang="en-SI" b="0" kern="0" dirty="0"/>
              <a:t>Configuring OSPF</a:t>
            </a:r>
          </a:p>
          <a:p>
            <a:pPr lvl="1"/>
            <a:r>
              <a:rPr lang="en-SI" b="0" kern="0" dirty="0"/>
              <a:t>Connect to the device</a:t>
            </a:r>
          </a:p>
          <a:p>
            <a:pPr lvl="1"/>
            <a:r>
              <a:rPr lang="en-SI" b="0" kern="0" dirty="0"/>
              <a:t>… and we have the answer!</a:t>
            </a:r>
          </a:p>
        </p:txBody>
      </p:sp>
    </p:spTree>
    <p:extLst>
      <p:ext uri="{BB962C8B-B14F-4D97-AF65-F5344CB8AC3E}">
        <p14:creationId xmlns:p14="http://schemas.microsoft.com/office/powerpoint/2010/main" val="44967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uiExpand="1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33AE690-62E0-B8F0-7B6B-6E9EDE04601F}"/>
              </a:ext>
            </a:extLst>
          </p:cNvPr>
          <p:cNvSpPr/>
          <p:nvPr/>
        </p:nvSpPr>
        <p:spPr bwMode="auto">
          <a:xfrm>
            <a:off x="265708" y="1554203"/>
            <a:ext cx="12097344" cy="1655697"/>
          </a:xfrm>
          <a:prstGeom prst="roundRect">
            <a:avLst>
              <a:gd name="adj" fmla="val 4952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lIns="90000" tIns="43200" rIns="90000" bIns="43200" numCol="1" rtlCol="0" anchor="b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 err="1"/>
              <a:t>n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etlab</a:t>
            </a:r>
            <a:br>
              <a:rPr lang="en-US" dirty="0"/>
            </a:b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create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Wait, What Just Happened?</a:t>
            </a:r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5183571A-84B9-A0CC-B5F0-D651B7BE4225}"/>
              </a:ext>
            </a:extLst>
          </p:cNvPr>
          <p:cNvSpPr/>
          <p:nvPr/>
        </p:nvSpPr>
        <p:spPr bwMode="auto">
          <a:xfrm>
            <a:off x="4514179" y="3930004"/>
            <a:ext cx="3924587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Start the lab</a:t>
            </a:r>
          </a:p>
        </p:txBody>
      </p:sp>
      <p:sp>
        <p:nvSpPr>
          <p:cNvPr id="33" name="Process 32">
            <a:extLst>
              <a:ext uri="{FF2B5EF4-FFF2-40B4-BE49-F238E27FC236}">
                <a16:creationId xmlns:a16="http://schemas.microsoft.com/office/drawing/2014/main" id="{84D3F285-11A4-5EF0-9426-673BAE61884E}"/>
              </a:ext>
            </a:extLst>
          </p:cNvPr>
          <p:cNvSpPr/>
          <p:nvPr/>
        </p:nvSpPr>
        <p:spPr bwMode="auto">
          <a:xfrm>
            <a:off x="368214" y="4362028"/>
            <a:ext cx="3929942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Adjust networking infrastructure</a:t>
            </a:r>
          </a:p>
        </p:txBody>
      </p:sp>
      <p:sp>
        <p:nvSpPr>
          <p:cNvPr id="34" name="Process 33">
            <a:extLst>
              <a:ext uri="{FF2B5EF4-FFF2-40B4-BE49-F238E27FC236}">
                <a16:creationId xmlns:a16="http://schemas.microsoft.com/office/drawing/2014/main" id="{0E899682-4311-C2E7-57F0-5DBDE4866961}"/>
              </a:ext>
            </a:extLst>
          </p:cNvPr>
          <p:cNvSpPr/>
          <p:nvPr/>
        </p:nvSpPr>
        <p:spPr bwMode="auto">
          <a:xfrm>
            <a:off x="368214" y="3497980"/>
            <a:ext cx="3929942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Prepare virtual infrastructure</a:t>
            </a:r>
          </a:p>
        </p:txBody>
      </p:sp>
      <p:sp>
        <p:nvSpPr>
          <p:cNvPr id="35" name="Process 34">
            <a:extLst>
              <a:ext uri="{FF2B5EF4-FFF2-40B4-BE49-F238E27FC236}">
                <a16:creationId xmlns:a16="http://schemas.microsoft.com/office/drawing/2014/main" id="{0CAE4502-C07D-503A-D3E0-6B80754D0683}"/>
              </a:ext>
            </a:extLst>
          </p:cNvPr>
          <p:cNvSpPr/>
          <p:nvPr/>
        </p:nvSpPr>
        <p:spPr bwMode="auto">
          <a:xfrm>
            <a:off x="368214" y="2129780"/>
            <a:ext cx="11119870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Data model transformation</a:t>
            </a:r>
          </a:p>
        </p:txBody>
      </p:sp>
      <p:sp>
        <p:nvSpPr>
          <p:cNvPr id="36" name="Process 35">
            <a:extLst>
              <a:ext uri="{FF2B5EF4-FFF2-40B4-BE49-F238E27FC236}">
                <a16:creationId xmlns:a16="http://schemas.microsoft.com/office/drawing/2014/main" id="{444AF30A-383E-97D7-D6C1-893DC272D12B}"/>
              </a:ext>
            </a:extLst>
          </p:cNvPr>
          <p:cNvSpPr/>
          <p:nvPr/>
        </p:nvSpPr>
        <p:spPr bwMode="auto">
          <a:xfrm>
            <a:off x="368214" y="2633836"/>
            <a:ext cx="3929941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Snapshot</a:t>
            </a:r>
          </a:p>
        </p:txBody>
      </p:sp>
      <p:sp>
        <p:nvSpPr>
          <p:cNvPr id="37" name="Process 36">
            <a:extLst>
              <a:ext uri="{FF2B5EF4-FFF2-40B4-BE49-F238E27FC236}">
                <a16:creationId xmlns:a16="http://schemas.microsoft.com/office/drawing/2014/main" id="{C2930CFB-462D-6C9A-AA79-63682C9881AC}"/>
              </a:ext>
            </a:extLst>
          </p:cNvPr>
          <p:cNvSpPr/>
          <p:nvPr/>
        </p:nvSpPr>
        <p:spPr bwMode="auto">
          <a:xfrm>
            <a:off x="9543868" y="1626163"/>
            <a:ext cx="1944216" cy="432000"/>
          </a:xfrm>
          <a:prstGeom prst="flowChartProcess">
            <a:avLst/>
          </a:prstGeom>
          <a:solidFill>
            <a:srgbClr val="FBA002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CLI arguments</a:t>
            </a:r>
          </a:p>
        </p:txBody>
      </p:sp>
      <p:sp>
        <p:nvSpPr>
          <p:cNvPr id="38" name="Process 37">
            <a:extLst>
              <a:ext uri="{FF2B5EF4-FFF2-40B4-BE49-F238E27FC236}">
                <a16:creationId xmlns:a16="http://schemas.microsoft.com/office/drawing/2014/main" id="{E731D4C9-EEA1-8807-73F2-8D869B886DEA}"/>
              </a:ext>
            </a:extLst>
          </p:cNvPr>
          <p:cNvSpPr/>
          <p:nvPr/>
        </p:nvSpPr>
        <p:spPr bwMode="auto">
          <a:xfrm>
            <a:off x="368215" y="1626163"/>
            <a:ext cx="2160000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Topology file</a:t>
            </a:r>
          </a:p>
        </p:txBody>
      </p:sp>
      <p:sp>
        <p:nvSpPr>
          <p:cNvPr id="39" name="Process 38">
            <a:extLst>
              <a:ext uri="{FF2B5EF4-FFF2-40B4-BE49-F238E27FC236}">
                <a16:creationId xmlns:a16="http://schemas.microsoft.com/office/drawing/2014/main" id="{F8FD387F-E2F1-8912-9C4D-B108F2D0F0C3}"/>
              </a:ext>
            </a:extLst>
          </p:cNvPr>
          <p:cNvSpPr/>
          <p:nvPr/>
        </p:nvSpPr>
        <p:spPr bwMode="auto">
          <a:xfrm>
            <a:off x="2641972" y="1626163"/>
            <a:ext cx="2160000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Plugins</a:t>
            </a:r>
          </a:p>
        </p:txBody>
      </p:sp>
      <p:sp>
        <p:nvSpPr>
          <p:cNvPr id="40" name="Process 39">
            <a:extLst>
              <a:ext uri="{FF2B5EF4-FFF2-40B4-BE49-F238E27FC236}">
                <a16:creationId xmlns:a16="http://schemas.microsoft.com/office/drawing/2014/main" id="{E70D6E37-AF5E-647B-A394-6E1619CF8EE6}"/>
              </a:ext>
            </a:extLst>
          </p:cNvPr>
          <p:cNvSpPr/>
          <p:nvPr/>
        </p:nvSpPr>
        <p:spPr bwMode="auto">
          <a:xfrm>
            <a:off x="4946468" y="1626163"/>
            <a:ext cx="2160000" cy="4320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Modules</a:t>
            </a:r>
          </a:p>
        </p:txBody>
      </p:sp>
      <p:sp>
        <p:nvSpPr>
          <p:cNvPr id="41" name="Process 40">
            <a:extLst>
              <a:ext uri="{FF2B5EF4-FFF2-40B4-BE49-F238E27FC236}">
                <a16:creationId xmlns:a16="http://schemas.microsoft.com/office/drawing/2014/main" id="{E751B76E-E5CA-134F-A690-6D3645689136}"/>
              </a:ext>
            </a:extLst>
          </p:cNvPr>
          <p:cNvSpPr/>
          <p:nvPr/>
        </p:nvSpPr>
        <p:spPr bwMode="auto">
          <a:xfrm>
            <a:off x="7245168" y="1626163"/>
            <a:ext cx="2160000" cy="4320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Defaults</a:t>
            </a:r>
          </a:p>
        </p:txBody>
      </p:sp>
      <p:sp>
        <p:nvSpPr>
          <p:cNvPr id="42" name="Process 41">
            <a:extLst>
              <a:ext uri="{FF2B5EF4-FFF2-40B4-BE49-F238E27FC236}">
                <a16:creationId xmlns:a16="http://schemas.microsoft.com/office/drawing/2014/main" id="{652081C2-0122-0DA1-A4A9-B46ADEDBAD0E}"/>
              </a:ext>
            </a:extLst>
          </p:cNvPr>
          <p:cNvSpPr/>
          <p:nvPr/>
        </p:nvSpPr>
        <p:spPr bwMode="auto">
          <a:xfrm>
            <a:off x="4514180" y="2633836"/>
            <a:ext cx="3924586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Orchestrator configuration</a:t>
            </a:r>
          </a:p>
        </p:txBody>
      </p:sp>
      <p:sp>
        <p:nvSpPr>
          <p:cNvPr id="43" name="Process 42">
            <a:extLst>
              <a:ext uri="{FF2B5EF4-FFF2-40B4-BE49-F238E27FC236}">
                <a16:creationId xmlns:a16="http://schemas.microsoft.com/office/drawing/2014/main" id="{BF66E07B-E728-1E36-A9F4-8DDE9806323D}"/>
              </a:ext>
            </a:extLst>
          </p:cNvPr>
          <p:cNvSpPr/>
          <p:nvPr/>
        </p:nvSpPr>
        <p:spPr bwMode="auto">
          <a:xfrm>
            <a:off x="8654791" y="2651672"/>
            <a:ext cx="2833293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/>
              <a:t>Ansible inventory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7C16E5C7-7872-5798-A07A-210D9AD7971D}"/>
              </a:ext>
            </a:extLst>
          </p:cNvPr>
          <p:cNvSpPr/>
          <p:nvPr/>
        </p:nvSpPr>
        <p:spPr bwMode="auto">
          <a:xfrm>
            <a:off x="265708" y="5045861"/>
            <a:ext cx="12097344" cy="1655697"/>
          </a:xfrm>
          <a:prstGeom prst="roundRect">
            <a:avLst>
              <a:gd name="adj" fmla="val 4952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lIns="90000" tIns="43200" rIns="90000" bIns="43200" numCol="1" rtlCol="0" anchor="b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 err="1"/>
              <a:t>n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etlab</a:t>
            </a:r>
            <a:br>
              <a:rPr lang="en-US" dirty="0"/>
            </a:b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initial</a:t>
            </a:r>
          </a:p>
        </p:txBody>
      </p:sp>
      <p:sp>
        <p:nvSpPr>
          <p:cNvPr id="55" name="Process 54">
            <a:extLst>
              <a:ext uri="{FF2B5EF4-FFF2-40B4-BE49-F238E27FC236}">
                <a16:creationId xmlns:a16="http://schemas.microsoft.com/office/drawing/2014/main" id="{8FBB4192-591D-1013-882F-27D634B63669}"/>
              </a:ext>
            </a:extLst>
          </p:cNvPr>
          <p:cNvSpPr/>
          <p:nvPr/>
        </p:nvSpPr>
        <p:spPr bwMode="auto">
          <a:xfrm>
            <a:off x="371880" y="5623181"/>
            <a:ext cx="11116204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Ansible playbook</a:t>
            </a:r>
          </a:p>
        </p:txBody>
      </p:sp>
      <p:sp>
        <p:nvSpPr>
          <p:cNvPr id="56" name="Process 55">
            <a:extLst>
              <a:ext uri="{FF2B5EF4-FFF2-40B4-BE49-F238E27FC236}">
                <a16:creationId xmlns:a16="http://schemas.microsoft.com/office/drawing/2014/main" id="{5D7A1EEF-B624-1D14-9CEA-C7D1C81C8538}"/>
              </a:ext>
            </a:extLst>
          </p:cNvPr>
          <p:cNvSpPr/>
          <p:nvPr/>
        </p:nvSpPr>
        <p:spPr bwMode="auto">
          <a:xfrm>
            <a:off x="371880" y="5100259"/>
            <a:ext cx="3985932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Custom configuration templates</a:t>
            </a:r>
          </a:p>
        </p:txBody>
      </p:sp>
      <p:sp>
        <p:nvSpPr>
          <p:cNvPr id="57" name="Process 56">
            <a:extLst>
              <a:ext uri="{FF2B5EF4-FFF2-40B4-BE49-F238E27FC236}">
                <a16:creationId xmlns:a16="http://schemas.microsoft.com/office/drawing/2014/main" id="{A30CA68E-B82C-1F46-DD3B-222D75244A8C}"/>
              </a:ext>
            </a:extLst>
          </p:cNvPr>
          <p:cNvSpPr/>
          <p:nvPr/>
        </p:nvSpPr>
        <p:spPr bwMode="auto">
          <a:xfrm>
            <a:off x="4452835" y="5100259"/>
            <a:ext cx="3985932" cy="4320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System configuration templates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E14812E8-D7C4-8F85-D412-CD6193E416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749" y="6223222"/>
            <a:ext cx="900000" cy="6279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BEEBE837-CD2F-CBCB-AFA7-84BE773B67A7}"/>
              </a:ext>
            </a:extLst>
          </p:cNvPr>
          <p:cNvGrpSpPr/>
          <p:nvPr/>
        </p:nvGrpSpPr>
        <p:grpSpPr>
          <a:xfrm>
            <a:off x="5293801" y="6145240"/>
            <a:ext cx="1152000" cy="783897"/>
            <a:chOff x="1604640" y="1711066"/>
            <a:chExt cx="1152000" cy="78389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558FA998-E51B-C617-B0EE-F2566F58D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4640" y="1711066"/>
              <a:ext cx="1152000" cy="783897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91FCAA0-B5B0-2AF7-EC3D-F6654CDBE873}"/>
                </a:ext>
              </a:extLst>
            </p:cNvPr>
            <p:cNvSpPr txBox="1"/>
            <p:nvPr/>
          </p:nvSpPr>
          <p:spPr>
            <a:xfrm>
              <a:off x="1806980" y="1926363"/>
              <a:ext cx="747320" cy="250099"/>
            </a:xfrm>
            <a:prstGeom prst="rect">
              <a:avLst/>
            </a:prstGeom>
            <a:noFill/>
          </p:spPr>
          <p:txBody>
            <a:bodyPr wrap="square" lIns="0" tIns="64800" rIns="0" bIns="0" rtlCol="0">
              <a:spAutoFit/>
            </a:bodyPr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2" name="Picture 61" descr="C:\Users\pipi\AppData\Local\Temp\SNAGHTML19df04f.PNG">
            <a:extLst>
              <a:ext uri="{FF2B5EF4-FFF2-40B4-BE49-F238E27FC236}">
                <a16:creationId xmlns:a16="http://schemas.microsoft.com/office/drawing/2014/main" id="{73441DB9-431F-0590-3556-642FFD879A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674" y="6145240"/>
            <a:ext cx="864000" cy="8090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Down Arrow 62">
            <a:extLst>
              <a:ext uri="{FF2B5EF4-FFF2-40B4-BE49-F238E27FC236}">
                <a16:creationId xmlns:a16="http://schemas.microsoft.com/office/drawing/2014/main" id="{BA4A6745-A88D-BABF-BFE4-20C526B3686C}"/>
              </a:ext>
            </a:extLst>
          </p:cNvPr>
          <p:cNvSpPr/>
          <p:nvPr/>
        </p:nvSpPr>
        <p:spPr bwMode="auto">
          <a:xfrm>
            <a:off x="2153164" y="2993485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4" name="Down Arrow 63">
            <a:extLst>
              <a:ext uri="{FF2B5EF4-FFF2-40B4-BE49-F238E27FC236}">
                <a16:creationId xmlns:a16="http://schemas.microsoft.com/office/drawing/2014/main" id="{7F3B0DC8-E29C-7365-93E1-679C15CC8C5C}"/>
              </a:ext>
            </a:extLst>
          </p:cNvPr>
          <p:cNvSpPr/>
          <p:nvPr/>
        </p:nvSpPr>
        <p:spPr bwMode="auto">
          <a:xfrm>
            <a:off x="2153164" y="3857972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" name="Down Arrow 64">
            <a:extLst>
              <a:ext uri="{FF2B5EF4-FFF2-40B4-BE49-F238E27FC236}">
                <a16:creationId xmlns:a16="http://schemas.microsoft.com/office/drawing/2014/main" id="{2DE3F6C3-C47F-1304-C35B-B0E71C17258B}"/>
              </a:ext>
            </a:extLst>
          </p:cNvPr>
          <p:cNvSpPr/>
          <p:nvPr/>
        </p:nvSpPr>
        <p:spPr bwMode="auto">
          <a:xfrm>
            <a:off x="6296453" y="2993484"/>
            <a:ext cx="360040" cy="1008503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" name="Down Arrow 65">
            <a:extLst>
              <a:ext uri="{FF2B5EF4-FFF2-40B4-BE49-F238E27FC236}">
                <a16:creationId xmlns:a16="http://schemas.microsoft.com/office/drawing/2014/main" id="{437DF772-F588-269C-1474-A9675FE35574}"/>
              </a:ext>
            </a:extLst>
          </p:cNvPr>
          <p:cNvSpPr/>
          <p:nvPr/>
        </p:nvSpPr>
        <p:spPr bwMode="auto">
          <a:xfrm>
            <a:off x="9891417" y="3028837"/>
            <a:ext cx="360040" cy="259434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29211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cess 18">
            <a:extLst>
              <a:ext uri="{FF2B5EF4-FFF2-40B4-BE49-F238E27FC236}">
                <a16:creationId xmlns:a16="http://schemas.microsoft.com/office/drawing/2014/main" id="{FDFF84DC-5D16-89F8-5E66-61D9DD32D9C1}"/>
              </a:ext>
            </a:extLst>
          </p:cNvPr>
          <p:cNvSpPr/>
          <p:nvPr/>
        </p:nvSpPr>
        <p:spPr bwMode="auto">
          <a:xfrm>
            <a:off x="368214" y="6304488"/>
            <a:ext cx="4783303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Add network services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6C930B-F1BE-2584-AA66-732CF1A25AF8}"/>
              </a:ext>
            </a:extLst>
          </p:cNvPr>
          <p:cNvGrpSpPr/>
          <p:nvPr/>
        </p:nvGrpSpPr>
        <p:grpSpPr>
          <a:xfrm>
            <a:off x="368214" y="5368823"/>
            <a:ext cx="4783303" cy="1007673"/>
            <a:chOff x="368214" y="1626163"/>
            <a:chExt cx="4783303" cy="1007673"/>
          </a:xfrm>
        </p:grpSpPr>
        <p:sp>
          <p:nvSpPr>
            <p:cNvPr id="16" name="Process 15">
              <a:extLst>
                <a:ext uri="{FF2B5EF4-FFF2-40B4-BE49-F238E27FC236}">
                  <a16:creationId xmlns:a16="http://schemas.microsoft.com/office/drawing/2014/main" id="{50EB9928-11FB-BE77-711D-7530FE0D7288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Design and implement routing protocols</a:t>
              </a:r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286016F1-0883-C33D-EA04-4B03FCBF2348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BB3B8F-066F-4742-5E13-3A15C499806E}"/>
              </a:ext>
            </a:extLst>
          </p:cNvPr>
          <p:cNvGrpSpPr/>
          <p:nvPr/>
        </p:nvGrpSpPr>
        <p:grpSpPr>
          <a:xfrm>
            <a:off x="368214" y="4433158"/>
            <a:ext cx="4783303" cy="1007673"/>
            <a:chOff x="368214" y="1626163"/>
            <a:chExt cx="4783303" cy="1007673"/>
          </a:xfrm>
        </p:grpSpPr>
        <p:sp>
          <p:nvSpPr>
            <p:cNvPr id="13" name="Process 12">
              <a:extLst>
                <a:ext uri="{FF2B5EF4-FFF2-40B4-BE49-F238E27FC236}">
                  <a16:creationId xmlns:a16="http://schemas.microsoft.com/office/drawing/2014/main" id="{2E03772E-B3F6-EB6E-B148-6D67A59344BA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Create virtual interfaces</a:t>
              </a:r>
            </a:p>
          </p:txBody>
        </p:sp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0AD79129-3D9E-D956-0039-1C79B94E22F8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ED3F2B-85AF-D4FC-516A-C9C9782B2020}"/>
              </a:ext>
            </a:extLst>
          </p:cNvPr>
          <p:cNvGrpSpPr/>
          <p:nvPr/>
        </p:nvGrpSpPr>
        <p:grpSpPr>
          <a:xfrm>
            <a:off x="368214" y="3497493"/>
            <a:ext cx="4783303" cy="1007673"/>
            <a:chOff x="368214" y="1626163"/>
            <a:chExt cx="4783303" cy="1007673"/>
          </a:xfrm>
        </p:grpSpPr>
        <p:sp>
          <p:nvSpPr>
            <p:cNvPr id="10" name="Process 9">
              <a:extLst>
                <a:ext uri="{FF2B5EF4-FFF2-40B4-BE49-F238E27FC236}">
                  <a16:creationId xmlns:a16="http://schemas.microsoft.com/office/drawing/2014/main" id="{DDA5C55D-0389-FF6E-C36F-C6056E2D4044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Deploy initial device configurations</a:t>
              </a: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E133AB3E-B49D-26D0-8F76-3D799E0E41AD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0D830D8-3B61-E3C2-A175-7ACD710325E6}"/>
              </a:ext>
            </a:extLst>
          </p:cNvPr>
          <p:cNvGrpSpPr/>
          <p:nvPr/>
        </p:nvGrpSpPr>
        <p:grpSpPr>
          <a:xfrm>
            <a:off x="368214" y="2561828"/>
            <a:ext cx="4783303" cy="1007673"/>
            <a:chOff x="368214" y="1626163"/>
            <a:chExt cx="4783303" cy="1007673"/>
          </a:xfrm>
        </p:grpSpPr>
        <p:sp>
          <p:nvSpPr>
            <p:cNvPr id="7" name="Process 6">
              <a:extLst>
                <a:ext uri="{FF2B5EF4-FFF2-40B4-BE49-F238E27FC236}">
                  <a16:creationId xmlns:a16="http://schemas.microsoft.com/office/drawing/2014/main" id="{97A43EAA-A7B7-63A1-8337-C00E3DB8833F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Create addressing plan</a:t>
              </a:r>
            </a:p>
          </p:txBody>
        </p:sp>
        <p:sp>
          <p:nvSpPr>
            <p:cNvPr id="8" name="Down Arrow 7">
              <a:extLst>
                <a:ext uri="{FF2B5EF4-FFF2-40B4-BE49-F238E27FC236}">
                  <a16:creationId xmlns:a16="http://schemas.microsoft.com/office/drawing/2014/main" id="{43BDF55A-8BB0-9A76-BBAE-B0D0276AB4CB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C27D03-0655-E1E7-060C-AE2E3379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Building a Networking Lab with netlab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636514-DD69-D3DF-0870-3BCBA749DBDA}"/>
              </a:ext>
            </a:extLst>
          </p:cNvPr>
          <p:cNvGrpSpPr/>
          <p:nvPr/>
        </p:nvGrpSpPr>
        <p:grpSpPr>
          <a:xfrm>
            <a:off x="368214" y="1626163"/>
            <a:ext cx="4783303" cy="1007673"/>
            <a:chOff x="368214" y="1626163"/>
            <a:chExt cx="4783303" cy="1007673"/>
          </a:xfrm>
        </p:grpSpPr>
        <p:sp>
          <p:nvSpPr>
            <p:cNvPr id="3" name="Process 2">
              <a:extLst>
                <a:ext uri="{FF2B5EF4-FFF2-40B4-BE49-F238E27FC236}">
                  <a16:creationId xmlns:a16="http://schemas.microsoft.com/office/drawing/2014/main" id="{98905F34-00AB-7028-BFA5-6708D525AF52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Build the lab topology</a:t>
              </a:r>
            </a:p>
          </p:txBody>
        </p:sp>
        <p:sp>
          <p:nvSpPr>
            <p:cNvPr id="4" name="Down Arrow 3">
              <a:extLst>
                <a:ext uri="{FF2B5EF4-FFF2-40B4-BE49-F238E27FC236}">
                  <a16:creationId xmlns:a16="http://schemas.microsoft.com/office/drawing/2014/main" id="{0991D302-7A9A-7AB3-1070-1430DF4DDE8F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1" name="Notched Right Arrow 20">
            <a:extLst>
              <a:ext uri="{FF2B5EF4-FFF2-40B4-BE49-F238E27FC236}">
                <a16:creationId xmlns:a16="http://schemas.microsoft.com/office/drawing/2014/main" id="{60690EFD-1ADC-9CEF-517A-169A6B2447CC}"/>
              </a:ext>
            </a:extLst>
          </p:cNvPr>
          <p:cNvSpPr/>
          <p:nvPr/>
        </p:nvSpPr>
        <p:spPr bwMode="auto">
          <a:xfrm flipH="1">
            <a:off x="5882332" y="1626163"/>
            <a:ext cx="6047835" cy="576064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Initial netlab use case</a:t>
            </a:r>
          </a:p>
        </p:txBody>
      </p:sp>
      <p:sp>
        <p:nvSpPr>
          <p:cNvPr id="22" name="Notched Right Arrow 21">
            <a:extLst>
              <a:ext uri="{FF2B5EF4-FFF2-40B4-BE49-F238E27FC236}">
                <a16:creationId xmlns:a16="http://schemas.microsoft.com/office/drawing/2014/main" id="{84006C5E-CE17-15B1-785D-9E114ECBBE4E}"/>
              </a:ext>
            </a:extLst>
          </p:cNvPr>
          <p:cNvSpPr/>
          <p:nvPr/>
        </p:nvSpPr>
        <p:spPr bwMode="auto">
          <a:xfrm flipH="1">
            <a:off x="5882332" y="2489820"/>
            <a:ext cx="6047835" cy="576064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Built-in and custom IPv4 + IPv6 address pools</a:t>
            </a:r>
            <a:b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(loopback, P2P, LAN, VLAN, VNI, tunnels)</a:t>
            </a:r>
          </a:p>
        </p:txBody>
      </p:sp>
      <p:sp>
        <p:nvSpPr>
          <p:cNvPr id="24" name="Notched Right Arrow 23">
            <a:extLst>
              <a:ext uri="{FF2B5EF4-FFF2-40B4-BE49-F238E27FC236}">
                <a16:creationId xmlns:a16="http://schemas.microsoft.com/office/drawing/2014/main" id="{7447BBF7-66CA-C967-0A10-092CFBA300BF}"/>
              </a:ext>
            </a:extLst>
          </p:cNvPr>
          <p:cNvSpPr/>
          <p:nvPr/>
        </p:nvSpPr>
        <p:spPr bwMode="auto">
          <a:xfrm flipH="1">
            <a:off x="5882332" y="3497493"/>
            <a:ext cx="6047835" cy="576064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Jinja2 configuration templates + Ansible plays</a:t>
            </a:r>
            <a:br>
              <a:rPr lang="en-SI" sz="1600" dirty="0"/>
            </a:b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for 20+ platforms</a:t>
            </a:r>
          </a:p>
        </p:txBody>
      </p:sp>
      <p:sp>
        <p:nvSpPr>
          <p:cNvPr id="25" name="Notched Right Arrow 24">
            <a:extLst>
              <a:ext uri="{FF2B5EF4-FFF2-40B4-BE49-F238E27FC236}">
                <a16:creationId xmlns:a16="http://schemas.microsoft.com/office/drawing/2014/main" id="{BB82998D-7141-4F0E-82AC-8E43A140CEDD}"/>
              </a:ext>
            </a:extLst>
          </p:cNvPr>
          <p:cNvSpPr/>
          <p:nvPr/>
        </p:nvSpPr>
        <p:spPr bwMode="auto">
          <a:xfrm flipH="1">
            <a:off x="5882332" y="4433158"/>
            <a:ext cx="6047835" cy="576064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VLAN, VRF and VXLAN configuration modules</a:t>
            </a:r>
          </a:p>
        </p:txBody>
      </p:sp>
      <p:sp>
        <p:nvSpPr>
          <p:cNvPr id="26" name="Notched Right Arrow 25">
            <a:extLst>
              <a:ext uri="{FF2B5EF4-FFF2-40B4-BE49-F238E27FC236}">
                <a16:creationId xmlns:a16="http://schemas.microsoft.com/office/drawing/2014/main" id="{25FF4531-6E72-5282-D3D8-15CC77D6074D}"/>
              </a:ext>
            </a:extLst>
          </p:cNvPr>
          <p:cNvSpPr/>
          <p:nvPr/>
        </p:nvSpPr>
        <p:spPr bwMode="auto">
          <a:xfrm flipH="1">
            <a:off x="5882332" y="5368823"/>
            <a:ext cx="6047835" cy="576064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OSPF, IS-IS, EIGRP, BGP, MPLS configuration modules</a:t>
            </a:r>
          </a:p>
        </p:txBody>
      </p:sp>
      <p:sp>
        <p:nvSpPr>
          <p:cNvPr id="27" name="Notched Right Arrow 26">
            <a:extLst>
              <a:ext uri="{FF2B5EF4-FFF2-40B4-BE49-F238E27FC236}">
                <a16:creationId xmlns:a16="http://schemas.microsoft.com/office/drawing/2014/main" id="{88C43ECB-3B58-5182-2F23-F34CF54EA753}"/>
              </a:ext>
            </a:extLst>
          </p:cNvPr>
          <p:cNvSpPr/>
          <p:nvPr/>
        </p:nvSpPr>
        <p:spPr bwMode="auto">
          <a:xfrm flipH="1">
            <a:off x="5882332" y="6304488"/>
            <a:ext cx="6047835" cy="576064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SI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EVPN, MPLS/VPN, 6PE configuration modules</a:t>
            </a:r>
          </a:p>
        </p:txBody>
      </p:sp>
    </p:spTree>
    <p:extLst>
      <p:ext uri="{BB962C8B-B14F-4D97-AF65-F5344CB8AC3E}">
        <p14:creationId xmlns:p14="http://schemas.microsoft.com/office/powerpoint/2010/main" val="493374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cess 18">
            <a:extLst>
              <a:ext uri="{FF2B5EF4-FFF2-40B4-BE49-F238E27FC236}">
                <a16:creationId xmlns:a16="http://schemas.microsoft.com/office/drawing/2014/main" id="{FDFF84DC-5D16-89F8-5E66-61D9DD32D9C1}"/>
              </a:ext>
            </a:extLst>
          </p:cNvPr>
          <p:cNvSpPr/>
          <p:nvPr/>
        </p:nvSpPr>
        <p:spPr bwMode="auto">
          <a:xfrm>
            <a:off x="368214" y="6304488"/>
            <a:ext cx="4783303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Add network services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6C930B-F1BE-2584-AA66-732CF1A25AF8}"/>
              </a:ext>
            </a:extLst>
          </p:cNvPr>
          <p:cNvGrpSpPr/>
          <p:nvPr/>
        </p:nvGrpSpPr>
        <p:grpSpPr>
          <a:xfrm>
            <a:off x="368214" y="5368823"/>
            <a:ext cx="4783303" cy="1007673"/>
            <a:chOff x="368214" y="1626163"/>
            <a:chExt cx="4783303" cy="1007673"/>
          </a:xfrm>
        </p:grpSpPr>
        <p:sp>
          <p:nvSpPr>
            <p:cNvPr id="16" name="Process 15">
              <a:extLst>
                <a:ext uri="{FF2B5EF4-FFF2-40B4-BE49-F238E27FC236}">
                  <a16:creationId xmlns:a16="http://schemas.microsoft.com/office/drawing/2014/main" id="{50EB9928-11FB-BE77-711D-7530FE0D7288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Design and implement routing protocols</a:t>
              </a:r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286016F1-0883-C33D-EA04-4B03FCBF2348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BB3B8F-066F-4742-5E13-3A15C499806E}"/>
              </a:ext>
            </a:extLst>
          </p:cNvPr>
          <p:cNvGrpSpPr/>
          <p:nvPr/>
        </p:nvGrpSpPr>
        <p:grpSpPr>
          <a:xfrm>
            <a:off x="368214" y="4433158"/>
            <a:ext cx="4783303" cy="1007673"/>
            <a:chOff x="368214" y="1626163"/>
            <a:chExt cx="4783303" cy="1007673"/>
          </a:xfrm>
        </p:grpSpPr>
        <p:sp>
          <p:nvSpPr>
            <p:cNvPr id="13" name="Process 12">
              <a:extLst>
                <a:ext uri="{FF2B5EF4-FFF2-40B4-BE49-F238E27FC236}">
                  <a16:creationId xmlns:a16="http://schemas.microsoft.com/office/drawing/2014/main" id="{2E03772E-B3F6-EB6E-B148-6D67A59344BA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Create virtual interfaces</a:t>
              </a:r>
            </a:p>
          </p:txBody>
        </p:sp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0AD79129-3D9E-D956-0039-1C79B94E22F8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ED3F2B-85AF-D4FC-516A-C9C9782B2020}"/>
              </a:ext>
            </a:extLst>
          </p:cNvPr>
          <p:cNvGrpSpPr/>
          <p:nvPr/>
        </p:nvGrpSpPr>
        <p:grpSpPr>
          <a:xfrm>
            <a:off x="368214" y="3497493"/>
            <a:ext cx="4783303" cy="1007673"/>
            <a:chOff x="368214" y="1626163"/>
            <a:chExt cx="4783303" cy="1007673"/>
          </a:xfrm>
        </p:grpSpPr>
        <p:sp>
          <p:nvSpPr>
            <p:cNvPr id="10" name="Process 9">
              <a:extLst>
                <a:ext uri="{FF2B5EF4-FFF2-40B4-BE49-F238E27FC236}">
                  <a16:creationId xmlns:a16="http://schemas.microsoft.com/office/drawing/2014/main" id="{DDA5C55D-0389-FF6E-C36F-C6056E2D4044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Deploy initial device configurations</a:t>
              </a: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E133AB3E-B49D-26D0-8F76-3D799E0E41AD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0D830D8-3B61-E3C2-A175-7ACD710325E6}"/>
              </a:ext>
            </a:extLst>
          </p:cNvPr>
          <p:cNvGrpSpPr/>
          <p:nvPr/>
        </p:nvGrpSpPr>
        <p:grpSpPr>
          <a:xfrm>
            <a:off x="368214" y="2561828"/>
            <a:ext cx="4783303" cy="1007673"/>
            <a:chOff x="368214" y="1626163"/>
            <a:chExt cx="4783303" cy="1007673"/>
          </a:xfrm>
        </p:grpSpPr>
        <p:sp>
          <p:nvSpPr>
            <p:cNvPr id="7" name="Process 6">
              <a:extLst>
                <a:ext uri="{FF2B5EF4-FFF2-40B4-BE49-F238E27FC236}">
                  <a16:creationId xmlns:a16="http://schemas.microsoft.com/office/drawing/2014/main" id="{97A43EAA-A7B7-63A1-8337-C00E3DB8833F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Create addressing plan</a:t>
              </a:r>
            </a:p>
          </p:txBody>
        </p:sp>
        <p:sp>
          <p:nvSpPr>
            <p:cNvPr id="8" name="Down Arrow 7">
              <a:extLst>
                <a:ext uri="{FF2B5EF4-FFF2-40B4-BE49-F238E27FC236}">
                  <a16:creationId xmlns:a16="http://schemas.microsoft.com/office/drawing/2014/main" id="{43BDF55A-8BB0-9A76-BBAE-B0D0276AB4CB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C27D03-0655-E1E7-060C-AE2E3379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Every Lab Is Special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E27AE29-B8E7-2A8E-2013-025568E81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324" y="1567934"/>
            <a:ext cx="7028406" cy="5092066"/>
          </a:xfrm>
        </p:spPr>
        <p:txBody>
          <a:bodyPr/>
          <a:lstStyle/>
          <a:p>
            <a:r>
              <a:rPr lang="en-SI" dirty="0"/>
              <a:t>Add custom configuration</a:t>
            </a:r>
          </a:p>
          <a:p>
            <a:pPr lvl="1"/>
            <a:r>
              <a:rPr lang="en-SI" dirty="0"/>
              <a:t>Static configuration templates</a:t>
            </a:r>
          </a:p>
          <a:p>
            <a:pPr lvl="1"/>
            <a:r>
              <a:rPr lang="en-SI" dirty="0"/>
              <a:t>Configuration templates modifying built-in configurations</a:t>
            </a:r>
          </a:p>
          <a:p>
            <a:pPr lvl="1"/>
            <a:r>
              <a:rPr lang="en-SI" dirty="0"/>
              <a:t>Multi-vendor and multi-platform support</a:t>
            </a:r>
          </a:p>
          <a:p>
            <a:r>
              <a:rPr lang="en-SI" dirty="0"/>
              <a:t>Modify data transformation with plugins</a:t>
            </a:r>
          </a:p>
          <a:p>
            <a:pPr lvl="1"/>
            <a:r>
              <a:rPr lang="en-SI" dirty="0"/>
              <a:t>Modify the built-in transformation rules</a:t>
            </a:r>
          </a:p>
          <a:p>
            <a:pPr lvl="1"/>
            <a:r>
              <a:rPr lang="en-SI" dirty="0"/>
              <a:t>Add new functionality</a:t>
            </a:r>
            <a:br>
              <a:rPr lang="en-SI" dirty="0"/>
            </a:br>
            <a:r>
              <a:rPr lang="en-SI" dirty="0"/>
              <a:t>(example: IP anycast)</a:t>
            </a:r>
          </a:p>
          <a:p>
            <a:pPr lvl="1"/>
            <a:r>
              <a:rPr lang="en-SI" dirty="0"/>
              <a:t>Add new attributes or functionality to existing configuration modules (example: BGP allowas-in)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636514-DD69-D3DF-0870-3BCBA749DBDA}"/>
              </a:ext>
            </a:extLst>
          </p:cNvPr>
          <p:cNvGrpSpPr/>
          <p:nvPr/>
        </p:nvGrpSpPr>
        <p:grpSpPr>
          <a:xfrm>
            <a:off x="368214" y="1626163"/>
            <a:ext cx="4783303" cy="1007673"/>
            <a:chOff x="368214" y="1626163"/>
            <a:chExt cx="4783303" cy="1007673"/>
          </a:xfrm>
        </p:grpSpPr>
        <p:sp>
          <p:nvSpPr>
            <p:cNvPr id="3" name="Process 2">
              <a:extLst>
                <a:ext uri="{FF2B5EF4-FFF2-40B4-BE49-F238E27FC236}">
                  <a16:creationId xmlns:a16="http://schemas.microsoft.com/office/drawing/2014/main" id="{98905F34-00AB-7028-BFA5-6708D525AF52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Build the lab topology</a:t>
              </a:r>
            </a:p>
          </p:txBody>
        </p:sp>
        <p:sp>
          <p:nvSpPr>
            <p:cNvPr id="4" name="Down Arrow 3">
              <a:extLst>
                <a:ext uri="{FF2B5EF4-FFF2-40B4-BE49-F238E27FC236}">
                  <a16:creationId xmlns:a16="http://schemas.microsoft.com/office/drawing/2014/main" id="{0991D302-7A9A-7AB3-1070-1430DF4DDE8F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005732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2E20-5F74-AA18-D3E8-D83CC1E0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Current State of netlab (September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56695-28EF-FE26-8273-8CEB074FEF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SI" sz="1800" dirty="0"/>
              <a:t>Platforms</a:t>
            </a:r>
          </a:p>
          <a:p>
            <a:pPr lvl="1"/>
            <a:r>
              <a:rPr lang="en-SI" sz="1800" dirty="0"/>
              <a:t>Arista EOS</a:t>
            </a:r>
          </a:p>
          <a:p>
            <a:pPr lvl="1"/>
            <a:r>
              <a:rPr lang="en-SI" sz="1800" dirty="0"/>
              <a:t>Aruba CX</a:t>
            </a:r>
          </a:p>
          <a:p>
            <a:pPr lvl="1"/>
            <a:r>
              <a:rPr lang="en-SI" sz="1800" dirty="0"/>
              <a:t>Cisco ASAv, IOSv, IOS XE (CSR), Nexus OS (9300v), IOS XR</a:t>
            </a:r>
          </a:p>
          <a:p>
            <a:pPr lvl="1"/>
            <a:r>
              <a:rPr lang="en-SI" sz="1800" dirty="0"/>
              <a:t>Cumulus Linux 4.x and 5.0 (NVUE)</a:t>
            </a:r>
          </a:p>
          <a:p>
            <a:pPr lvl="1"/>
            <a:r>
              <a:rPr lang="en-SI" sz="1800" dirty="0"/>
              <a:t>Dell OS10</a:t>
            </a:r>
          </a:p>
          <a:p>
            <a:pPr lvl="1"/>
            <a:r>
              <a:rPr lang="en-SI" sz="1800" dirty="0"/>
              <a:t>Fortinet</a:t>
            </a:r>
          </a:p>
          <a:p>
            <a:pPr lvl="1"/>
            <a:r>
              <a:rPr lang="en-SI" sz="1800" dirty="0"/>
              <a:t>FRR</a:t>
            </a:r>
          </a:p>
          <a:p>
            <a:pPr lvl="1"/>
            <a:r>
              <a:rPr lang="en-SI" sz="1800" dirty="0"/>
              <a:t>Generic Linux host or container</a:t>
            </a:r>
          </a:p>
          <a:p>
            <a:pPr lvl="1"/>
            <a:r>
              <a:rPr lang="en-SI" sz="1800" dirty="0"/>
              <a:t>Juniper vSRX 3.0, vMX, vPTX (vEVO)</a:t>
            </a:r>
          </a:p>
          <a:p>
            <a:pPr lvl="1"/>
            <a:r>
              <a:rPr lang="en-SI" sz="1800" dirty="0"/>
              <a:t>Mikrotik RouterOS 6 and 7</a:t>
            </a:r>
          </a:p>
          <a:p>
            <a:pPr lvl="1"/>
            <a:r>
              <a:rPr lang="en-SI" sz="1800" dirty="0"/>
              <a:t>Nokia SR Linux and SR OS</a:t>
            </a:r>
          </a:p>
          <a:p>
            <a:pPr lvl="1"/>
            <a:r>
              <a:rPr lang="en-SI" sz="1800" dirty="0"/>
              <a:t>VyOS 1.4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9C1E4-F944-5948-6FEA-B343169396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SI" sz="1800" dirty="0"/>
              <a:t>Virtualization providers</a:t>
            </a:r>
          </a:p>
          <a:p>
            <a:pPr lvl="1"/>
            <a:r>
              <a:rPr lang="en-SI" sz="1800" dirty="0"/>
              <a:t>KVM with libvirt (Vagrant)</a:t>
            </a:r>
          </a:p>
          <a:p>
            <a:pPr lvl="1"/>
            <a:r>
              <a:rPr lang="en-SI" sz="1800" dirty="0"/>
              <a:t>VirtualBox (Vagrant)</a:t>
            </a:r>
          </a:p>
          <a:p>
            <a:pPr lvl="1"/>
            <a:r>
              <a:rPr lang="en-SI" sz="1800" dirty="0"/>
              <a:t>Docker (containerlab)</a:t>
            </a:r>
          </a:p>
          <a:p>
            <a:pPr lvl="1"/>
            <a:r>
              <a:rPr lang="en-SI" sz="1800" dirty="0"/>
              <a:t>Hardware labs (requires extra interface information)</a:t>
            </a:r>
          </a:p>
          <a:p>
            <a:r>
              <a:rPr lang="en-SI" sz="1800" dirty="0"/>
              <a:t>Multi-provider topologies</a:t>
            </a:r>
          </a:p>
          <a:p>
            <a:pPr lvl="1"/>
            <a:r>
              <a:rPr lang="en-SI" sz="1800" dirty="0"/>
              <a:t>Combine containers and virtual machines in the same lab</a:t>
            </a:r>
          </a:p>
          <a:p>
            <a:pPr lvl="1"/>
            <a:r>
              <a:rPr lang="en-SI" sz="1800" dirty="0"/>
              <a:t>Connect external devices with the virtual lab</a:t>
            </a:r>
          </a:p>
        </p:txBody>
      </p:sp>
    </p:spTree>
    <p:extLst>
      <p:ext uri="{BB962C8B-B14F-4D97-AF65-F5344CB8AC3E}">
        <p14:creationId xmlns:p14="http://schemas.microsoft.com/office/powerpoint/2010/main" val="239108090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2E20-5F74-AA18-D3E8-D83CC1E0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Current State of netlab (September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56695-28EF-FE26-8273-8CEB074FEF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SI" sz="1700" dirty="0"/>
              <a:t>Addressing</a:t>
            </a:r>
          </a:p>
          <a:p>
            <a:pPr lvl="1"/>
            <a:r>
              <a:rPr lang="en-SI" sz="1700" dirty="0"/>
              <a:t>IPv4 + IPv6</a:t>
            </a:r>
          </a:p>
          <a:p>
            <a:pPr lvl="1"/>
            <a:r>
              <a:rPr lang="en-SI" sz="1700" dirty="0"/>
              <a:t>Address pools + static prefixes</a:t>
            </a:r>
          </a:p>
          <a:p>
            <a:pPr lvl="1"/>
            <a:r>
              <a:rPr lang="en-SI" sz="1700" dirty="0"/>
              <a:t>VLAN-wide subnets</a:t>
            </a:r>
          </a:p>
          <a:p>
            <a:pPr lvl="1"/>
            <a:r>
              <a:rPr lang="en-SI" sz="1700" dirty="0"/>
              <a:t>Static interface addresses</a:t>
            </a:r>
          </a:p>
          <a:p>
            <a:pPr lvl="1"/>
            <a:r>
              <a:rPr lang="en-SI" sz="1700" dirty="0"/>
              <a:t>Unnumbered IPv4 and IPv6 (LLA) interfaces</a:t>
            </a:r>
          </a:p>
          <a:p>
            <a:pPr lvl="1"/>
            <a:r>
              <a:rPr lang="en-SI" sz="1700" dirty="0"/>
              <a:t>Layer-2-only interfaces</a:t>
            </a:r>
          </a:p>
          <a:p>
            <a:r>
              <a:rPr lang="en-SI" sz="1700" dirty="0"/>
              <a:t>Data Plane</a:t>
            </a:r>
          </a:p>
          <a:p>
            <a:pPr lvl="1"/>
            <a:r>
              <a:rPr lang="en-SI" sz="1700" dirty="0"/>
              <a:t>VLANs</a:t>
            </a:r>
          </a:p>
          <a:p>
            <a:pPr lvl="1"/>
            <a:r>
              <a:rPr lang="en-SI" sz="1700" dirty="0"/>
              <a:t>VRFs</a:t>
            </a:r>
          </a:p>
          <a:p>
            <a:pPr lvl="1"/>
            <a:r>
              <a:rPr lang="en-SI" sz="1700" dirty="0"/>
              <a:t>VXLAN (static ingress replication or EVPN)</a:t>
            </a:r>
          </a:p>
          <a:p>
            <a:pPr lvl="1"/>
            <a:r>
              <a:rPr lang="en-SI" sz="1700" dirty="0"/>
              <a:t>MPLS including SR-MPLS</a:t>
            </a:r>
          </a:p>
          <a:p>
            <a:pPr lvl="1"/>
            <a:r>
              <a:rPr lang="en-SI" sz="1700" dirty="0"/>
              <a:t>SRv6</a:t>
            </a:r>
          </a:p>
          <a:p>
            <a:pPr lvl="1"/>
            <a:r>
              <a:rPr lang="en-SI" sz="1700" dirty="0"/>
              <a:t>Tunnel interfaces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9C1E4-F944-5948-6FEA-B343169396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SI" sz="1700" dirty="0"/>
              <a:t>Routing Protocols</a:t>
            </a:r>
          </a:p>
          <a:p>
            <a:pPr lvl="1"/>
            <a:r>
              <a:rPr lang="en-SI" sz="1700" dirty="0"/>
              <a:t>OSPFv2 and OSPFv3</a:t>
            </a:r>
          </a:p>
          <a:p>
            <a:pPr lvl="1"/>
            <a:r>
              <a:rPr lang="en-SI" sz="1700" dirty="0"/>
              <a:t>IS-IS</a:t>
            </a:r>
          </a:p>
          <a:p>
            <a:pPr lvl="1"/>
            <a:r>
              <a:rPr lang="en-SI" sz="1700" dirty="0"/>
              <a:t>EIGRP</a:t>
            </a:r>
          </a:p>
          <a:p>
            <a:pPr lvl="1"/>
            <a:r>
              <a:rPr lang="en-SI" sz="1700" dirty="0"/>
              <a:t>BGP</a:t>
            </a:r>
          </a:p>
          <a:p>
            <a:pPr lvl="1"/>
            <a:r>
              <a:rPr lang="en-SI" sz="1700" dirty="0"/>
              <a:t>BFD</a:t>
            </a:r>
          </a:p>
          <a:p>
            <a:pPr lvl="1"/>
            <a:r>
              <a:rPr lang="en-SI" sz="1700" dirty="0"/>
              <a:t>VRRP and anycast gateways</a:t>
            </a:r>
          </a:p>
          <a:p>
            <a:r>
              <a:rPr lang="en-SI" sz="1700" dirty="0"/>
              <a:t>MPLS Control Plane</a:t>
            </a:r>
          </a:p>
          <a:p>
            <a:pPr lvl="1"/>
            <a:r>
              <a:rPr lang="en-SI" sz="1700" dirty="0"/>
              <a:t>LDP, BGP-LU, SR-MPLS (OSPF or IS-IS)</a:t>
            </a:r>
          </a:p>
          <a:p>
            <a:r>
              <a:rPr lang="en-SI" sz="1700" dirty="0"/>
              <a:t>Network Virtualization</a:t>
            </a:r>
          </a:p>
          <a:p>
            <a:pPr lvl="1"/>
            <a:r>
              <a:rPr lang="en-SI" sz="1700" dirty="0"/>
              <a:t>MPLS L3VPN and 6PE</a:t>
            </a:r>
          </a:p>
          <a:p>
            <a:pPr lvl="1"/>
            <a:r>
              <a:rPr lang="en-SI" sz="1700" dirty="0"/>
              <a:t>EVPN (bridging, VLAN bundles, asymmetric and symmetric IRB)</a:t>
            </a:r>
          </a:p>
        </p:txBody>
      </p:sp>
    </p:spTree>
    <p:extLst>
      <p:ext uri="{BB962C8B-B14F-4D97-AF65-F5344CB8AC3E}">
        <p14:creationId xmlns:p14="http://schemas.microsoft.com/office/powerpoint/2010/main" val="189904576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B19EC-5C46-1E0D-9EDD-B63DF0B95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14" y="825080"/>
            <a:ext cx="12473394" cy="506714"/>
          </a:xfrm>
        </p:spPr>
        <p:txBody>
          <a:bodyPr/>
          <a:lstStyle/>
          <a:p>
            <a:r>
              <a:rPr lang="en-SI" dirty="0"/>
              <a:t>Sample Platform Support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D72367-DF1E-6E6F-F2FC-3FCB6649C7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8214" y="1568450"/>
            <a:ext cx="4881586" cy="509746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EAA1428-D508-D26A-DBC2-5349ECB4D3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02412" y="1568450"/>
            <a:ext cx="4915929" cy="50974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CDEB0C-EB0E-4FE0-CDC6-268AF5CDF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4" y="6907512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More @ https://</a:t>
            </a:r>
            <a:r>
              <a:rPr lang="en-US" sz="2000" dirty="0" err="1">
                <a:solidFill>
                  <a:schemeClr val="bg1"/>
                </a:solidFill>
              </a:rPr>
              <a:t>netlab.tools</a:t>
            </a:r>
            <a:r>
              <a:rPr lang="en-US" sz="2000" dirty="0">
                <a:solidFill>
                  <a:schemeClr val="bg1"/>
                </a:solidFill>
              </a:rPr>
              <a:t>/platforms/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6554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2E20-5F74-AA18-D3E8-D83CC1E0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But Wait, There’s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56695-28EF-FE26-8273-8CEB074FEF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SI" dirty="0"/>
              <a:t>External Connectivity</a:t>
            </a:r>
          </a:p>
          <a:p>
            <a:pPr lvl="1"/>
            <a:r>
              <a:rPr lang="en-US" dirty="0"/>
              <a:t>M</a:t>
            </a:r>
            <a:r>
              <a:rPr lang="en-SI" dirty="0"/>
              <a:t>acvtap libvirt interfaces</a:t>
            </a:r>
          </a:p>
          <a:p>
            <a:pPr lvl="1"/>
            <a:r>
              <a:rPr lang="en-SI" dirty="0"/>
              <a:t>Macvlan container interfaces</a:t>
            </a:r>
          </a:p>
          <a:p>
            <a:pPr lvl="1"/>
            <a:r>
              <a:rPr lang="en-SI" dirty="0"/>
              <a:t>Port forwarding for VMs and containers</a:t>
            </a:r>
          </a:p>
          <a:p>
            <a:r>
              <a:rPr lang="en-SI" dirty="0"/>
              <a:t>External Tools</a:t>
            </a:r>
          </a:p>
          <a:p>
            <a:pPr lvl="1"/>
            <a:r>
              <a:rPr lang="en-SI" dirty="0"/>
              <a:t>SuzieQ</a:t>
            </a:r>
          </a:p>
          <a:p>
            <a:pPr lvl="1"/>
            <a:r>
              <a:rPr lang="en-SI" dirty="0"/>
              <a:t>Graphite</a:t>
            </a:r>
          </a:p>
          <a:p>
            <a:pPr lvl="1"/>
            <a:endParaRPr lang="en-SI" dirty="0"/>
          </a:p>
          <a:p>
            <a:pPr lvl="1"/>
            <a:endParaRPr lang="en-S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9C1E4-F944-5948-6FEA-B343169396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SI" dirty="0"/>
              <a:t>Ease-of-use</a:t>
            </a:r>
          </a:p>
          <a:p>
            <a:pPr lvl="1"/>
            <a:r>
              <a:rPr lang="en-SI" dirty="0"/>
              <a:t>Reports (text, Markdown, HTML)</a:t>
            </a:r>
          </a:p>
          <a:p>
            <a:pPr lvl="1"/>
            <a:r>
              <a:rPr lang="en-SI" dirty="0"/>
              <a:t>Graphs (Graphviz or D2)</a:t>
            </a:r>
          </a:p>
          <a:p>
            <a:pPr lvl="1"/>
            <a:r>
              <a:rPr lang="en-SI" dirty="0"/>
              <a:t>GUI 🎉 🎉 🎉</a:t>
            </a:r>
          </a:p>
          <a:p>
            <a:pPr lvl="1"/>
            <a:r>
              <a:rPr lang="en-SI" dirty="0"/>
              <a:t>Multiple lab instances on a single server</a:t>
            </a:r>
          </a:p>
          <a:p>
            <a:r>
              <a:rPr lang="en-SI" dirty="0"/>
              <a:t>Large topologies</a:t>
            </a:r>
          </a:p>
          <a:p>
            <a:pPr lvl="1"/>
            <a:r>
              <a:rPr lang="en-SI" dirty="0"/>
              <a:t>Topology templates</a:t>
            </a:r>
          </a:p>
          <a:p>
            <a:pPr lvl="1"/>
            <a:r>
              <a:rPr lang="en-SI" dirty="0"/>
              <a:t>Staggered device start</a:t>
            </a:r>
          </a:p>
          <a:p>
            <a:pPr lvl="1"/>
            <a:r>
              <a:rPr lang="en-SI" dirty="0"/>
              <a:t>Link groups</a:t>
            </a:r>
          </a:p>
        </p:txBody>
      </p:sp>
    </p:spTree>
    <p:extLst>
      <p:ext uri="{BB962C8B-B14F-4D97-AF65-F5344CB8AC3E}">
        <p14:creationId xmlns:p14="http://schemas.microsoft.com/office/powerpoint/2010/main" val="46361316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94D3-C1E4-D6BA-D88D-564C2D7BD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Deployment Scenarios</a:t>
            </a:r>
          </a:p>
        </p:txBody>
      </p:sp>
    </p:spTree>
    <p:extLst>
      <p:ext uri="{BB962C8B-B14F-4D97-AF65-F5344CB8AC3E}">
        <p14:creationId xmlns:p14="http://schemas.microsoft.com/office/powerpoint/2010/main" val="138978206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C1138B6-6511-7B45-877A-F8E69D77E321}"/>
              </a:ext>
            </a:extLst>
          </p:cNvPr>
          <p:cNvSpPr/>
          <p:nvPr/>
        </p:nvSpPr>
        <p:spPr bwMode="auto">
          <a:xfrm>
            <a:off x="368214" y="1625724"/>
            <a:ext cx="6594238" cy="4824536"/>
          </a:xfrm>
          <a:prstGeom prst="roundRect">
            <a:avLst>
              <a:gd name="adj" fmla="val 5260"/>
            </a:avLst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MacOS or Windows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VirtualBox Architecture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841EC1-DCF7-D5F8-D1E3-C7C9AC24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0888" y="1567934"/>
            <a:ext cx="5037842" cy="5092066"/>
          </a:xfrm>
        </p:spPr>
        <p:txBody>
          <a:bodyPr/>
          <a:lstStyle/>
          <a:p>
            <a:r>
              <a:rPr lang="en-US" dirty="0"/>
              <a:t>Prerequisite software</a:t>
            </a:r>
          </a:p>
          <a:p>
            <a:pPr lvl="1"/>
            <a:r>
              <a:rPr lang="en-US" dirty="0"/>
              <a:t>Python3</a:t>
            </a:r>
          </a:p>
          <a:p>
            <a:pPr lvl="1"/>
            <a:r>
              <a:rPr lang="en-US" dirty="0"/>
              <a:t>VirtualBox</a:t>
            </a:r>
          </a:p>
          <a:p>
            <a:pPr lvl="1"/>
            <a:r>
              <a:rPr lang="en-US" dirty="0"/>
              <a:t>Vagrant</a:t>
            </a:r>
          </a:p>
          <a:p>
            <a:pPr lvl="1"/>
            <a:r>
              <a:rPr lang="en-US" dirty="0"/>
              <a:t>Ansible</a:t>
            </a: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247BD588-EE18-3843-8829-60070F003D4F}"/>
              </a:ext>
            </a:extLst>
          </p:cNvPr>
          <p:cNvSpPr/>
          <p:nvPr/>
        </p:nvSpPr>
        <p:spPr bwMode="auto">
          <a:xfrm>
            <a:off x="512230" y="1773839"/>
            <a:ext cx="6234198" cy="576064"/>
          </a:xfrm>
          <a:prstGeom prst="flowChartProcess">
            <a:avLst/>
          </a:prstGeom>
          <a:solidFill>
            <a:srgbClr val="FBA002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netlab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CLI</a:t>
            </a:r>
          </a:p>
        </p:txBody>
      </p:sp>
      <p:sp>
        <p:nvSpPr>
          <p:cNvPr id="4" name="Process 3">
            <a:extLst>
              <a:ext uri="{FF2B5EF4-FFF2-40B4-BE49-F238E27FC236}">
                <a16:creationId xmlns:a16="http://schemas.microsoft.com/office/drawing/2014/main" id="{80667BEE-551A-5E4F-BD4F-1580381777F1}"/>
              </a:ext>
            </a:extLst>
          </p:cNvPr>
          <p:cNvSpPr/>
          <p:nvPr/>
        </p:nvSpPr>
        <p:spPr bwMode="auto">
          <a:xfrm>
            <a:off x="512230" y="2781951"/>
            <a:ext cx="4073958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Vagrant</a:t>
            </a:r>
          </a:p>
        </p:txBody>
      </p:sp>
      <p:sp>
        <p:nvSpPr>
          <p:cNvPr id="6" name="Process 5">
            <a:extLst>
              <a:ext uri="{FF2B5EF4-FFF2-40B4-BE49-F238E27FC236}">
                <a16:creationId xmlns:a16="http://schemas.microsoft.com/office/drawing/2014/main" id="{0692DBCA-4F94-2645-915C-B9A29A1FE657}"/>
              </a:ext>
            </a:extLst>
          </p:cNvPr>
          <p:cNvSpPr/>
          <p:nvPr/>
        </p:nvSpPr>
        <p:spPr bwMode="auto">
          <a:xfrm>
            <a:off x="4802212" y="2781951"/>
            <a:ext cx="194421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Ansible</a:t>
            </a:r>
          </a:p>
        </p:txBody>
      </p:sp>
      <p:sp>
        <p:nvSpPr>
          <p:cNvPr id="9" name="Process 8">
            <a:extLst>
              <a:ext uri="{FF2B5EF4-FFF2-40B4-BE49-F238E27FC236}">
                <a16:creationId xmlns:a16="http://schemas.microsoft.com/office/drawing/2014/main" id="{D48032C7-3A3C-784B-B6BF-056975C52C76}"/>
              </a:ext>
            </a:extLst>
          </p:cNvPr>
          <p:cNvSpPr/>
          <p:nvPr/>
        </p:nvSpPr>
        <p:spPr bwMode="auto">
          <a:xfrm>
            <a:off x="512230" y="3832027"/>
            <a:ext cx="6234198" cy="1898153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VirtualBox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BA88AE84-2952-DA44-B938-8140C5680E9B}"/>
              </a:ext>
            </a:extLst>
          </p:cNvPr>
          <p:cNvSpPr/>
          <p:nvPr/>
        </p:nvSpPr>
        <p:spPr bwMode="auto">
          <a:xfrm>
            <a:off x="2369189" y="2247852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1B23EEC-4D27-7143-8DEB-0D126F6F317B}"/>
              </a:ext>
            </a:extLst>
          </p:cNvPr>
          <p:cNvSpPr/>
          <p:nvPr/>
        </p:nvSpPr>
        <p:spPr bwMode="auto">
          <a:xfrm>
            <a:off x="5594300" y="2247852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2C985634-DE39-1B46-B70B-5B3C7DD6DCCD}"/>
              </a:ext>
            </a:extLst>
          </p:cNvPr>
          <p:cNvSpPr/>
          <p:nvPr/>
        </p:nvSpPr>
        <p:spPr bwMode="auto">
          <a:xfrm>
            <a:off x="2369189" y="3297929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Line 49">
            <a:extLst>
              <a:ext uri="{FF2B5EF4-FFF2-40B4-BE49-F238E27FC236}">
                <a16:creationId xmlns:a16="http://schemas.microsoft.com/office/drawing/2014/main" id="{5F5715AC-8471-BE42-BA62-07DC3B8A8C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3208" y="5158215"/>
            <a:ext cx="2962609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49">
            <a:extLst>
              <a:ext uri="{FF2B5EF4-FFF2-40B4-BE49-F238E27FC236}">
                <a16:creationId xmlns:a16="http://schemas.microsoft.com/office/drawing/2014/main" id="{0321B638-DE69-CA41-8A89-AF9A824FD7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69963" y="4374318"/>
            <a:ext cx="1" cy="78389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49">
            <a:extLst>
              <a:ext uri="{FF2B5EF4-FFF2-40B4-BE49-F238E27FC236}">
                <a16:creationId xmlns:a16="http://schemas.microsoft.com/office/drawing/2014/main" id="{25D8E956-BC8E-5F43-BCB9-F5E5A06CC0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85817" y="4374318"/>
            <a:ext cx="1" cy="78389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F25BCF5-3FB1-5349-89B2-5CF369CB9D90}"/>
              </a:ext>
            </a:extLst>
          </p:cNvPr>
          <p:cNvSpPr/>
          <p:nvPr/>
        </p:nvSpPr>
        <p:spPr bwMode="auto">
          <a:xfrm rot="3480062">
            <a:off x="3813115" y="2801976"/>
            <a:ext cx="360040" cy="2071209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B094E07-8CCF-AB4C-AFE7-268253D90D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5818" y="4225051"/>
            <a:ext cx="900000" cy="6279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258EA2-D10C-D046-8625-9E633474D8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3209" y="4147070"/>
            <a:ext cx="1152000" cy="783897"/>
          </a:xfrm>
          <a:prstGeom prst="rect">
            <a:avLst/>
          </a:prstGeom>
        </p:spPr>
      </p:pic>
      <p:sp>
        <p:nvSpPr>
          <p:cNvPr id="26" name="Down Arrow 25">
            <a:extLst>
              <a:ext uri="{FF2B5EF4-FFF2-40B4-BE49-F238E27FC236}">
                <a16:creationId xmlns:a16="http://schemas.microsoft.com/office/drawing/2014/main" id="{2D5EBDD3-6B5C-2F45-AED2-788580DAABB4}"/>
              </a:ext>
            </a:extLst>
          </p:cNvPr>
          <p:cNvSpPr/>
          <p:nvPr/>
        </p:nvSpPr>
        <p:spPr bwMode="auto">
          <a:xfrm rot="1388985">
            <a:off x="4788438" y="3156496"/>
            <a:ext cx="360040" cy="1252325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3991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KVM + </a:t>
            </a:r>
            <a:r>
              <a:rPr lang="en-US" dirty="0" err="1"/>
              <a:t>libvirt</a:t>
            </a:r>
            <a:r>
              <a:rPr lang="en-US" dirty="0"/>
              <a:t> Architecture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83AB391F-C52C-239C-D428-7ED97854F27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632513" y="1567934"/>
            <a:ext cx="5206217" cy="5092066"/>
          </a:xfrm>
        </p:spPr>
        <p:txBody>
          <a:bodyPr/>
          <a:lstStyle>
            <a:lvl1pPr marL="342881" indent="-342881" algn="l" rtl="0" eaLnBrk="1" fontAlgn="base" hangingPunct="1">
              <a:lnSpc>
                <a:spcPct val="110000"/>
              </a:lnSpc>
              <a:spcBef>
                <a:spcPts val="458"/>
              </a:spcBef>
              <a:spcAft>
                <a:spcPct val="0"/>
              </a:spcAft>
              <a:buClr>
                <a:schemeClr val="accent2"/>
              </a:buClr>
              <a:buSzPct val="110000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60" indent="-268273" algn="l" rtl="0" eaLnBrk="1" fontAlgn="base" hangingPunct="1">
              <a:lnSpc>
                <a:spcPct val="110000"/>
              </a:lnSpc>
              <a:spcBef>
                <a:spcPts val="458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677826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1085791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▪"/>
              <a:defRPr>
                <a:solidFill>
                  <a:schemeClr val="tx1"/>
                </a:solidFill>
                <a:latin typeface="+mn-lt"/>
              </a:defRPr>
            </a:lvl4pPr>
            <a:lvl5pPr marL="1493755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1950931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08105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865280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22454" indent="-2285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>
                <a:solidFill>
                  <a:srgbClr val="D26400"/>
                </a:solidFill>
              </a:rPr>
              <a:t>Prerequisite software</a:t>
            </a:r>
          </a:p>
          <a:p>
            <a:pPr lvl="1"/>
            <a:r>
              <a:rPr lang="en-US" dirty="0"/>
              <a:t>Python3</a:t>
            </a:r>
          </a:p>
          <a:p>
            <a:pPr lvl="1"/>
            <a:r>
              <a:rPr lang="en-US" dirty="0"/>
              <a:t>Ansible</a:t>
            </a:r>
          </a:p>
          <a:p>
            <a:r>
              <a:rPr lang="en-US" dirty="0">
                <a:solidFill>
                  <a:srgbClr val="D26400"/>
                </a:solidFill>
              </a:rPr>
              <a:t>Virtual machines</a:t>
            </a:r>
          </a:p>
          <a:p>
            <a:pPr lvl="1"/>
            <a:r>
              <a:rPr lang="en-US" dirty="0" err="1"/>
              <a:t>KVM+libvirt</a:t>
            </a:r>
            <a:endParaRPr lang="en-US" dirty="0"/>
          </a:p>
          <a:p>
            <a:pPr lvl="1"/>
            <a:r>
              <a:rPr lang="en-US" dirty="0"/>
              <a:t>Vagrant</a:t>
            </a:r>
          </a:p>
          <a:p>
            <a:pPr lvl="1"/>
            <a:r>
              <a:rPr lang="en-US" dirty="0"/>
              <a:t>vagrant-</a:t>
            </a:r>
            <a:r>
              <a:rPr lang="en-US" dirty="0" err="1"/>
              <a:t>libvirt</a:t>
            </a:r>
            <a:r>
              <a:rPr lang="en-US" dirty="0"/>
              <a:t> plugin</a:t>
            </a:r>
          </a:p>
          <a:p>
            <a:r>
              <a:rPr lang="en-US" dirty="0">
                <a:solidFill>
                  <a:srgbClr val="D26400"/>
                </a:solidFill>
              </a:rPr>
              <a:t>Containers</a:t>
            </a:r>
          </a:p>
          <a:p>
            <a:pPr lvl="1"/>
            <a:r>
              <a:rPr lang="en-US" dirty="0"/>
              <a:t>Docker</a:t>
            </a:r>
          </a:p>
          <a:p>
            <a:pPr lvl="1"/>
            <a:r>
              <a:rPr lang="en-US" dirty="0" err="1"/>
              <a:t>Containerlab</a:t>
            </a:r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55C0C8-BD78-BE4C-A20E-EC529AA529F6}"/>
              </a:ext>
            </a:extLst>
          </p:cNvPr>
          <p:cNvGrpSpPr/>
          <p:nvPr/>
        </p:nvGrpSpPr>
        <p:grpSpPr>
          <a:xfrm>
            <a:off x="368214" y="1625724"/>
            <a:ext cx="6594238" cy="4824536"/>
            <a:chOff x="368214" y="1625724"/>
            <a:chExt cx="6594238" cy="4824536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C1138B6-6511-7B45-877A-F8E69D77E321}"/>
                </a:ext>
              </a:extLst>
            </p:cNvPr>
            <p:cNvSpPr/>
            <p:nvPr/>
          </p:nvSpPr>
          <p:spPr bwMode="auto">
            <a:xfrm>
              <a:off x="368214" y="1625724"/>
              <a:ext cx="6594238" cy="4824536"/>
            </a:xfrm>
            <a:prstGeom prst="roundRect">
              <a:avLst>
                <a:gd name="adj" fmla="val 5260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Linux (Ubuntu)</a:t>
              </a:r>
            </a:p>
          </p:txBody>
        </p:sp>
        <p:sp>
          <p:nvSpPr>
            <p:cNvPr id="3" name="Process 2">
              <a:extLst>
                <a:ext uri="{FF2B5EF4-FFF2-40B4-BE49-F238E27FC236}">
                  <a16:creationId xmlns:a16="http://schemas.microsoft.com/office/drawing/2014/main" id="{247BD588-EE18-3843-8829-60070F003D4F}"/>
                </a:ext>
              </a:extLst>
            </p:cNvPr>
            <p:cNvSpPr/>
            <p:nvPr/>
          </p:nvSpPr>
          <p:spPr bwMode="auto">
            <a:xfrm>
              <a:off x="512230" y="1773839"/>
              <a:ext cx="6234198" cy="576064"/>
            </a:xfrm>
            <a:prstGeom prst="flowChartProcess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netlab</a:t>
              </a: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CLI</a:t>
              </a:r>
            </a:p>
          </p:txBody>
        </p:sp>
        <p:sp>
          <p:nvSpPr>
            <p:cNvPr id="4" name="Process 3">
              <a:extLst>
                <a:ext uri="{FF2B5EF4-FFF2-40B4-BE49-F238E27FC236}">
                  <a16:creationId xmlns:a16="http://schemas.microsoft.com/office/drawing/2014/main" id="{80667BEE-551A-5E4F-BD4F-1580381777F1}"/>
                </a:ext>
              </a:extLst>
            </p:cNvPr>
            <p:cNvSpPr/>
            <p:nvPr/>
          </p:nvSpPr>
          <p:spPr bwMode="auto">
            <a:xfrm>
              <a:off x="512230" y="2695566"/>
              <a:ext cx="4073958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Vagrant</a:t>
              </a:r>
            </a:p>
          </p:txBody>
        </p:sp>
        <p:sp>
          <p:nvSpPr>
            <p:cNvPr id="6" name="Process 5">
              <a:extLst>
                <a:ext uri="{FF2B5EF4-FFF2-40B4-BE49-F238E27FC236}">
                  <a16:creationId xmlns:a16="http://schemas.microsoft.com/office/drawing/2014/main" id="{0692DBCA-4F94-2645-915C-B9A29A1FE657}"/>
                </a:ext>
              </a:extLst>
            </p:cNvPr>
            <p:cNvSpPr/>
            <p:nvPr/>
          </p:nvSpPr>
          <p:spPr bwMode="auto">
            <a:xfrm>
              <a:off x="4802212" y="3617293"/>
              <a:ext cx="1944216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Ansible</a:t>
              </a:r>
            </a:p>
          </p:txBody>
        </p:sp>
        <p:sp>
          <p:nvSpPr>
            <p:cNvPr id="9" name="Process 8">
              <a:extLst>
                <a:ext uri="{FF2B5EF4-FFF2-40B4-BE49-F238E27FC236}">
                  <a16:creationId xmlns:a16="http://schemas.microsoft.com/office/drawing/2014/main" id="{D48032C7-3A3C-784B-B6BF-056975C52C76}"/>
                </a:ext>
              </a:extLst>
            </p:cNvPr>
            <p:cNvSpPr/>
            <p:nvPr/>
          </p:nvSpPr>
          <p:spPr bwMode="auto">
            <a:xfrm>
              <a:off x="512230" y="4539019"/>
              <a:ext cx="6234198" cy="1191161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KVM</a:t>
              </a:r>
            </a:p>
          </p:txBody>
        </p:sp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BA88AE84-2952-DA44-B938-8140C5680E9B}"/>
                </a:ext>
              </a:extLst>
            </p:cNvPr>
            <p:cNvSpPr/>
            <p:nvPr/>
          </p:nvSpPr>
          <p:spPr bwMode="auto">
            <a:xfrm>
              <a:off x="2369189" y="2253434"/>
              <a:ext cx="360040" cy="538601"/>
            </a:xfrm>
            <a:prstGeom prst="downArrow">
              <a:avLst/>
            </a:prstGeom>
            <a:solidFill>
              <a:srgbClr val="D264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Down Arrow 11">
              <a:extLst>
                <a:ext uri="{FF2B5EF4-FFF2-40B4-BE49-F238E27FC236}">
                  <a16:creationId xmlns:a16="http://schemas.microsoft.com/office/drawing/2014/main" id="{E1B23EEC-4D27-7143-8DEB-0D126F6F317B}"/>
                </a:ext>
              </a:extLst>
            </p:cNvPr>
            <p:cNvSpPr/>
            <p:nvPr/>
          </p:nvSpPr>
          <p:spPr bwMode="auto">
            <a:xfrm>
              <a:off x="5594300" y="2247852"/>
              <a:ext cx="360040" cy="1465910"/>
            </a:xfrm>
            <a:prstGeom prst="downArrow">
              <a:avLst/>
            </a:prstGeom>
            <a:solidFill>
              <a:srgbClr val="D264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Line 49">
              <a:extLst>
                <a:ext uri="{FF2B5EF4-FFF2-40B4-BE49-F238E27FC236}">
                  <a16:creationId xmlns:a16="http://schemas.microsoft.com/office/drawing/2014/main" id="{5F5715AC-8471-BE42-BA62-07DC3B8A8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208" y="6018212"/>
              <a:ext cx="2962609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49">
              <a:extLst>
                <a:ext uri="{FF2B5EF4-FFF2-40B4-BE49-F238E27FC236}">
                  <a16:creationId xmlns:a16="http://schemas.microsoft.com/office/drawing/2014/main" id="{0321B638-DE69-CA41-8A89-AF9A824FD7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9963" y="5234315"/>
              <a:ext cx="1" cy="78389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49">
              <a:extLst>
                <a:ext uri="{FF2B5EF4-FFF2-40B4-BE49-F238E27FC236}">
                  <a16:creationId xmlns:a16="http://schemas.microsoft.com/office/drawing/2014/main" id="{25D8E956-BC8E-5F43-BCB9-F5E5A06CC0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85817" y="5234315"/>
              <a:ext cx="1" cy="78389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AF25BCF5-3FB1-5349-89B2-5CF369CB9D90}"/>
                </a:ext>
              </a:extLst>
            </p:cNvPr>
            <p:cNvSpPr/>
            <p:nvPr/>
          </p:nvSpPr>
          <p:spPr bwMode="auto">
            <a:xfrm rot="3964950">
              <a:off x="3912551" y="3556505"/>
              <a:ext cx="360040" cy="2071209"/>
            </a:xfrm>
            <a:prstGeom prst="downArrow">
              <a:avLst/>
            </a:prstGeom>
            <a:solidFill>
              <a:srgbClr val="D264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B094E07-8CCF-AB4C-AFE7-268253D90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5818" y="4880248"/>
              <a:ext cx="900000" cy="62793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4258EA2-D10C-D046-8625-9E633474D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209" y="4802267"/>
              <a:ext cx="1152000" cy="783897"/>
            </a:xfrm>
            <a:prstGeom prst="rect">
              <a:avLst/>
            </a:prstGeom>
          </p:spPr>
        </p:pic>
        <p:sp>
          <p:nvSpPr>
            <p:cNvPr id="26" name="Down Arrow 25">
              <a:extLst>
                <a:ext uri="{FF2B5EF4-FFF2-40B4-BE49-F238E27FC236}">
                  <a16:creationId xmlns:a16="http://schemas.microsoft.com/office/drawing/2014/main" id="{2D5EBDD3-6B5C-2F45-AED2-788580DAABB4}"/>
                </a:ext>
              </a:extLst>
            </p:cNvPr>
            <p:cNvSpPr/>
            <p:nvPr/>
          </p:nvSpPr>
          <p:spPr bwMode="auto">
            <a:xfrm rot="2419202">
              <a:off x="4963989" y="3992971"/>
              <a:ext cx="360040" cy="1104610"/>
            </a:xfrm>
            <a:prstGeom prst="downArrow">
              <a:avLst/>
            </a:prstGeom>
            <a:solidFill>
              <a:srgbClr val="D264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6148BF86-C87A-3649-BC5E-04C3CBCE90C1}"/>
                </a:ext>
              </a:extLst>
            </p:cNvPr>
            <p:cNvSpPr/>
            <p:nvPr/>
          </p:nvSpPr>
          <p:spPr bwMode="auto">
            <a:xfrm flipH="1">
              <a:off x="5090244" y="5840024"/>
              <a:ext cx="1656183" cy="394212"/>
            </a:xfrm>
            <a:prstGeom prst="homePlate">
              <a:avLst/>
            </a:prstGeom>
            <a:solidFill>
              <a:srgbClr val="D264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</a:rPr>
                <a:t>Linux bridge</a:t>
              </a:r>
            </a:p>
          </p:txBody>
        </p:sp>
        <p:sp>
          <p:nvSpPr>
            <p:cNvPr id="20" name="Process 19">
              <a:extLst>
                <a:ext uri="{FF2B5EF4-FFF2-40B4-BE49-F238E27FC236}">
                  <a16:creationId xmlns:a16="http://schemas.microsoft.com/office/drawing/2014/main" id="{8F5C6F22-0D3D-CE48-9305-C94214A94C1E}"/>
                </a:ext>
              </a:extLst>
            </p:cNvPr>
            <p:cNvSpPr/>
            <p:nvPr/>
          </p:nvSpPr>
          <p:spPr bwMode="auto">
            <a:xfrm>
              <a:off x="512230" y="3617293"/>
              <a:ext cx="4073958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libvirt</a:t>
              </a: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Down Arrow 27">
              <a:extLst>
                <a:ext uri="{FF2B5EF4-FFF2-40B4-BE49-F238E27FC236}">
                  <a16:creationId xmlns:a16="http://schemas.microsoft.com/office/drawing/2014/main" id="{3ACEAE3B-A822-EC4A-8A14-1235BA55FFCC}"/>
                </a:ext>
              </a:extLst>
            </p:cNvPr>
            <p:cNvSpPr/>
            <p:nvPr/>
          </p:nvSpPr>
          <p:spPr bwMode="auto">
            <a:xfrm>
              <a:off x="2369189" y="3175161"/>
              <a:ext cx="360040" cy="538601"/>
            </a:xfrm>
            <a:prstGeom prst="downArrow">
              <a:avLst/>
            </a:prstGeom>
            <a:solidFill>
              <a:srgbClr val="D264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Down Arrow 28">
              <a:extLst>
                <a:ext uri="{FF2B5EF4-FFF2-40B4-BE49-F238E27FC236}">
                  <a16:creationId xmlns:a16="http://schemas.microsoft.com/office/drawing/2014/main" id="{517922F9-A388-E44D-8470-E0BB4EF6A405}"/>
                </a:ext>
              </a:extLst>
            </p:cNvPr>
            <p:cNvSpPr/>
            <p:nvPr/>
          </p:nvSpPr>
          <p:spPr bwMode="auto">
            <a:xfrm>
              <a:off x="2369189" y="4096887"/>
              <a:ext cx="360040" cy="538601"/>
            </a:xfrm>
            <a:prstGeom prst="downArrow">
              <a:avLst/>
            </a:prstGeom>
            <a:solidFill>
              <a:srgbClr val="D264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9033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C1138B6-6511-7B45-877A-F8E69D77E321}"/>
              </a:ext>
            </a:extLst>
          </p:cNvPr>
          <p:cNvSpPr/>
          <p:nvPr/>
        </p:nvSpPr>
        <p:spPr bwMode="auto">
          <a:xfrm>
            <a:off x="368214" y="1625723"/>
            <a:ext cx="5802150" cy="4977109"/>
          </a:xfrm>
          <a:prstGeom prst="roundRect">
            <a:avLst>
              <a:gd name="adj" fmla="val 5260"/>
            </a:avLst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MacOS or Windows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Ubuntu VM on MacOS or Windows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6B2D3-1F48-40B7-6FA0-9F1714A78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684" y="1567934"/>
            <a:ext cx="6005046" cy="5092066"/>
          </a:xfrm>
        </p:spPr>
        <p:txBody>
          <a:bodyPr/>
          <a:lstStyle/>
          <a:p>
            <a:r>
              <a:rPr lang="en-US" dirty="0"/>
              <a:t>Virtualization solution with nested virtualization</a:t>
            </a:r>
          </a:p>
          <a:p>
            <a:pPr lvl="1"/>
            <a:r>
              <a:rPr lang="en-US" dirty="0"/>
              <a:t>VirtualBox</a:t>
            </a:r>
          </a:p>
          <a:p>
            <a:pPr lvl="1"/>
            <a:r>
              <a:rPr lang="en-US" dirty="0"/>
              <a:t>VMware Workstation/Fusion</a:t>
            </a:r>
          </a:p>
          <a:p>
            <a:r>
              <a:rPr lang="en-US" dirty="0"/>
              <a:t>Optional</a:t>
            </a:r>
          </a:p>
          <a:p>
            <a:pPr lvl="1"/>
            <a:r>
              <a:rPr lang="en-US" dirty="0"/>
              <a:t>Vagrant (simplifies the operations)</a:t>
            </a:r>
          </a:p>
          <a:p>
            <a:r>
              <a:rPr lang="en-US" dirty="0"/>
              <a:t>Alternative</a:t>
            </a:r>
          </a:p>
          <a:p>
            <a:pPr lvl="1"/>
            <a:r>
              <a:rPr lang="en-US" dirty="0"/>
              <a:t>Cloud deployment</a:t>
            </a:r>
          </a:p>
        </p:txBody>
      </p:sp>
      <p:sp>
        <p:nvSpPr>
          <p:cNvPr id="4" name="Process 3">
            <a:extLst>
              <a:ext uri="{FF2B5EF4-FFF2-40B4-BE49-F238E27FC236}">
                <a16:creationId xmlns:a16="http://schemas.microsoft.com/office/drawing/2014/main" id="{80667BEE-551A-5E4F-BD4F-1580381777F1}"/>
              </a:ext>
            </a:extLst>
          </p:cNvPr>
          <p:cNvSpPr/>
          <p:nvPr/>
        </p:nvSpPr>
        <p:spPr bwMode="auto">
          <a:xfrm>
            <a:off x="512230" y="1769740"/>
            <a:ext cx="4073958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Vagrant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48032C7-3A3C-784B-B6BF-056975C52C76}"/>
              </a:ext>
            </a:extLst>
          </p:cNvPr>
          <p:cNvSpPr/>
          <p:nvPr/>
        </p:nvSpPr>
        <p:spPr bwMode="auto">
          <a:xfrm>
            <a:off x="512230" y="2639734"/>
            <a:ext cx="5442110" cy="3378477"/>
          </a:xfrm>
          <a:prstGeom prst="roundRect">
            <a:avLst>
              <a:gd name="adj" fmla="val 5185"/>
            </a:avLst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lIns="90000" tIns="43200" rIns="90000" bIns="4320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VirtualBox or VMware Workstation/Fusion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EB15ACA-5FC6-064F-8869-D852821725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5748" y="2694407"/>
            <a:ext cx="4464495" cy="3303275"/>
          </a:xfrm>
          <a:prstGeom prst="rect">
            <a:avLst/>
          </a:prstGeom>
        </p:spPr>
      </p:pic>
      <p:sp>
        <p:nvSpPr>
          <p:cNvPr id="15" name="Down Arrow 14">
            <a:extLst>
              <a:ext uri="{FF2B5EF4-FFF2-40B4-BE49-F238E27FC236}">
                <a16:creationId xmlns:a16="http://schemas.microsoft.com/office/drawing/2014/main" id="{2C985634-DE39-1B46-B70B-5B3C7DD6DCCD}"/>
              </a:ext>
            </a:extLst>
          </p:cNvPr>
          <p:cNvSpPr/>
          <p:nvPr/>
        </p:nvSpPr>
        <p:spPr bwMode="auto">
          <a:xfrm>
            <a:off x="2369189" y="2246702"/>
            <a:ext cx="360040" cy="49213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5806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E1753-CDC3-B816-B1B3-F41070B1C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Assembly Required (Thank You, Vendors)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81686-6F7F-55B5-772B-D6FCAB276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Automatically downloadable images and containers</a:t>
            </a:r>
          </a:p>
          <a:p>
            <a:pPr lvl="1"/>
            <a:r>
              <a:rPr lang="en-US" dirty="0"/>
              <a:t>FRR</a:t>
            </a:r>
          </a:p>
          <a:p>
            <a:pPr lvl="1"/>
            <a:r>
              <a:rPr lang="en-US" dirty="0"/>
              <a:t>Cumulus Linux</a:t>
            </a:r>
          </a:p>
          <a:p>
            <a:pPr lvl="1"/>
            <a:r>
              <a:rPr lang="en-US" dirty="0"/>
              <a:t>Nokia SR Linux</a:t>
            </a:r>
          </a:p>
          <a:p>
            <a:r>
              <a:rPr lang="en-US" dirty="0"/>
              <a:t>Easy to download</a:t>
            </a:r>
          </a:p>
          <a:p>
            <a:pPr lvl="1"/>
            <a:r>
              <a:rPr lang="en-US" dirty="0"/>
              <a:t>New Juniper virtual machines</a:t>
            </a:r>
          </a:p>
          <a:p>
            <a:r>
              <a:rPr lang="en-US" dirty="0"/>
              <a:t>Most everything else (from bad to worse)</a:t>
            </a:r>
          </a:p>
          <a:p>
            <a:pPr lvl="1"/>
            <a:r>
              <a:rPr lang="en-US" dirty="0"/>
              <a:t>Registration</a:t>
            </a:r>
          </a:p>
          <a:p>
            <a:pPr lvl="1"/>
            <a:r>
              <a:rPr lang="en-US" dirty="0"/>
              <a:t>Download tied to a valid support contract</a:t>
            </a:r>
          </a:p>
          <a:p>
            <a:pPr lvl="1"/>
            <a:r>
              <a:rPr lang="en-US" dirty="0"/>
              <a:t>Begging your SE</a:t>
            </a:r>
          </a:p>
          <a:p>
            <a:pPr lvl="1"/>
            <a:r>
              <a:rPr lang="en-US" dirty="0"/>
              <a:t>Available only if you know someone</a:t>
            </a:r>
          </a:p>
        </p:txBody>
      </p:sp>
      <p:pic>
        <p:nvPicPr>
          <p:cNvPr id="3074" name="Picture 2" descr="ikea car parts - 6680265728">
            <a:extLst>
              <a:ext uri="{FF2B5EF4-FFF2-40B4-BE49-F238E27FC236}">
                <a16:creationId xmlns:a16="http://schemas.microsoft.com/office/drawing/2014/main" id="{C7E7FBBA-F24E-EF15-D3C2-822D3589C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564" y="2813127"/>
            <a:ext cx="4996409" cy="410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84190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E1753-CDC3-B816-B1B3-F41070B1C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Wait, That’s Not 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81686-6F7F-55B5-772B-D6FCAB276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After you download a container image</a:t>
            </a:r>
          </a:p>
          <a:p>
            <a:pPr lvl="1"/>
            <a:r>
              <a:rPr lang="en-US" sz="1800" dirty="0"/>
              <a:t>Unpack and install it (easy)</a:t>
            </a:r>
          </a:p>
          <a:p>
            <a:r>
              <a:rPr lang="en-US" sz="1800" dirty="0"/>
              <a:t>Virtual machines are a nightmare</a:t>
            </a:r>
          </a:p>
          <a:p>
            <a:pPr lvl="1"/>
            <a:r>
              <a:rPr lang="en-US" sz="1800" dirty="0"/>
              <a:t>Download a virtual disk</a:t>
            </a:r>
          </a:p>
          <a:p>
            <a:pPr lvl="1"/>
            <a:r>
              <a:rPr lang="en-US" sz="1800" dirty="0"/>
              <a:t>It boots without a configuration and expects stuff on serial port</a:t>
            </a:r>
          </a:p>
          <a:p>
            <a:pPr lvl="1"/>
            <a:r>
              <a:rPr lang="en-US" sz="1800" dirty="0"/>
              <a:t>Exception: Junos and ASA can take configuration from a mounted</a:t>
            </a:r>
            <a:br>
              <a:rPr lang="en-US" sz="1800" dirty="0"/>
            </a:br>
            <a:r>
              <a:rPr lang="en-US" sz="1800" dirty="0"/>
              <a:t>CD-ROM</a:t>
            </a:r>
          </a:p>
          <a:p>
            <a:r>
              <a:rPr lang="en-US" sz="1800" dirty="0"/>
              <a:t>Building a Vagrant box</a:t>
            </a:r>
          </a:p>
          <a:p>
            <a:pPr lvl="1"/>
            <a:r>
              <a:rPr lang="en-US" sz="1800" dirty="0"/>
              <a:t>What we need to automate lab startup</a:t>
            </a:r>
          </a:p>
          <a:p>
            <a:pPr lvl="1"/>
            <a:r>
              <a:rPr lang="en-US" sz="1800" dirty="0"/>
              <a:t>Start the VM, answer a dozen questions</a:t>
            </a:r>
          </a:p>
          <a:p>
            <a:pPr lvl="1"/>
            <a:r>
              <a:rPr lang="en-US" sz="1800" dirty="0"/>
              <a:t>Copy-paste initial configuration</a:t>
            </a:r>
          </a:p>
          <a:p>
            <a:pPr lvl="1"/>
            <a:r>
              <a:rPr lang="en-US" sz="1800" dirty="0"/>
              <a:t>Save the configuration, shut down the VM</a:t>
            </a:r>
          </a:p>
          <a:p>
            <a:pPr lvl="1"/>
            <a:r>
              <a:rPr lang="en-US" sz="1800" dirty="0"/>
              <a:t>Package as a Vagrant box, hope it works</a:t>
            </a:r>
          </a:p>
        </p:txBody>
      </p:sp>
      <p:pic>
        <p:nvPicPr>
          <p:cNvPr id="3" name="Picture 2" descr="ikea car parts - 6680265728">
            <a:extLst>
              <a:ext uri="{FF2B5EF4-FFF2-40B4-BE49-F238E27FC236}">
                <a16:creationId xmlns:a16="http://schemas.microsoft.com/office/drawing/2014/main" id="{F0CC12A4-432E-0C4B-E077-EE7463E74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564" y="2813127"/>
            <a:ext cx="4996409" cy="410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38216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74CE8-9856-3B71-924C-A1F76E87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282959853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E8F3-2B7B-C9CE-E379-B9ED53583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Getting Started with netlab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ED67D-FFAD-38DD-CDDE-0BBD3C1A1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SI" sz="1800" dirty="0"/>
              <a:t>Get decent hardware</a:t>
            </a:r>
          </a:p>
          <a:p>
            <a:pPr lvl="1"/>
            <a:r>
              <a:rPr lang="en-SI" sz="1800" dirty="0"/>
              <a:t>Network devices consume between 256K (Mikrotik) and 8GB (IOS XRv, Juniper vPTX) per node</a:t>
            </a:r>
          </a:p>
          <a:p>
            <a:r>
              <a:rPr lang="en-SI" sz="1800" dirty="0"/>
              <a:t>Decide which deployment architecture you want to use</a:t>
            </a:r>
          </a:p>
          <a:p>
            <a:pPr lvl="1"/>
            <a:r>
              <a:rPr lang="en-SI" sz="1800" dirty="0"/>
              <a:t>Existing hardware using Windows/Mac: Ubuntu VM (VMware desktop virtualization works well)</a:t>
            </a:r>
          </a:p>
          <a:p>
            <a:pPr lvl="1"/>
            <a:r>
              <a:rPr lang="en-SI" sz="1800" dirty="0"/>
              <a:t>Standalone Linux server on dedicated hardware</a:t>
            </a:r>
          </a:p>
          <a:p>
            <a:r>
              <a:rPr lang="en-SI" sz="1800" dirty="0"/>
              <a:t>Installation</a:t>
            </a:r>
          </a:p>
          <a:p>
            <a:pPr lvl="1"/>
            <a:r>
              <a:rPr lang="en-SI" sz="1800" dirty="0"/>
              <a:t>Install Python3 if needed</a:t>
            </a:r>
          </a:p>
          <a:p>
            <a:pPr lvl="1"/>
            <a:r>
              <a:rPr lang="en-SI" sz="1800" dirty="0"/>
              <a:t>Install </a:t>
            </a:r>
            <a:r>
              <a:rPr lang="en-SI" sz="1800" i="1" dirty="0"/>
              <a:t>networklab </a:t>
            </a:r>
            <a:r>
              <a:rPr lang="en-SI" sz="1800" dirty="0"/>
              <a:t>package with </a:t>
            </a:r>
            <a:r>
              <a:rPr lang="en-SI" sz="1800" b="1" dirty="0"/>
              <a:t>pip</a:t>
            </a:r>
          </a:p>
          <a:p>
            <a:pPr lvl="1"/>
            <a:r>
              <a:rPr lang="en-SI" sz="1800" dirty="0"/>
              <a:t>Use </a:t>
            </a:r>
            <a:r>
              <a:rPr lang="en-SI" sz="1800" b="1" dirty="0"/>
              <a:t>netlab </a:t>
            </a:r>
            <a:r>
              <a:rPr lang="en-SI" sz="1800" dirty="0"/>
              <a:t>installation scripts to install libvirt/KVM, Vagrant, Ansible, Docker, containerlab…</a:t>
            </a:r>
          </a:p>
          <a:p>
            <a:pPr lvl="1"/>
            <a:r>
              <a:rPr lang="en-SI" sz="1800" dirty="0"/>
              <a:t>Download or build Vagrant boxes</a:t>
            </a:r>
          </a:p>
          <a:p>
            <a:r>
              <a:rPr lang="en-SI" sz="1800" dirty="0"/>
              <a:t>Support</a:t>
            </a:r>
          </a:p>
          <a:p>
            <a:pPr lvl="1"/>
            <a:r>
              <a:rPr lang="en-SI" sz="1800" dirty="0"/>
              <a:t>Github issues, network2code Slack channel</a:t>
            </a:r>
          </a:p>
        </p:txBody>
      </p:sp>
    </p:spTree>
    <p:extLst>
      <p:ext uri="{BB962C8B-B14F-4D97-AF65-F5344CB8AC3E}">
        <p14:creationId xmlns:p14="http://schemas.microsoft.com/office/powerpoint/2010/main" val="361089706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-81582" y="6882308"/>
            <a:ext cx="13371164" cy="54560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defTabSz="1255587"/>
            <a:r>
              <a:rPr lang="en-US" sz="2400" b="1" dirty="0" err="1">
                <a:solidFill>
                  <a:srgbClr val="D26400"/>
                </a:solidFill>
              </a:rPr>
              <a:t>Netlab</a:t>
            </a:r>
            <a:r>
              <a:rPr lang="en-US" sz="2400" b="1" dirty="0">
                <a:solidFill>
                  <a:srgbClr val="D26400"/>
                </a:solidFill>
              </a:rPr>
              <a:t> resources</a:t>
            </a:r>
          </a:p>
          <a:p>
            <a:pPr defTabSz="1255587"/>
            <a:r>
              <a:rPr lang="en-US" sz="2400" dirty="0"/>
              <a:t>Documentation:	</a:t>
            </a:r>
            <a:r>
              <a:rPr lang="en-US" sz="2400" b="1" dirty="0" err="1">
                <a:solidFill>
                  <a:srgbClr val="D26400"/>
                </a:solidFill>
              </a:rPr>
              <a:t>netlab.tools</a:t>
            </a:r>
            <a:r>
              <a:rPr lang="en-US" sz="2400" dirty="0"/>
              <a:t> (see also: More </a:t>
            </a:r>
            <a:r>
              <a:rPr lang="en-US" sz="2400"/>
              <a:t>Information section)</a:t>
            </a:r>
            <a:endParaRPr lang="en-US" sz="2400" b="1" dirty="0">
              <a:solidFill>
                <a:srgbClr val="D26400"/>
              </a:solidFill>
            </a:endParaRPr>
          </a:p>
          <a:p>
            <a:pPr defTabSz="1255587"/>
            <a:r>
              <a:rPr lang="en-US" sz="2400" dirty="0"/>
              <a:t>Blog posts:	</a:t>
            </a:r>
            <a:r>
              <a:rPr lang="en-US" sz="2400" dirty="0" err="1"/>
              <a:t>blog.ipspace.net</a:t>
            </a:r>
            <a:r>
              <a:rPr lang="en-US" sz="2400" dirty="0"/>
              <a:t>/tag/</a:t>
            </a:r>
            <a:r>
              <a:rPr lang="en-US" sz="2400" dirty="0" err="1"/>
              <a:t>netlab.html</a:t>
            </a:r>
            <a:endParaRPr lang="en-US" sz="2400" dirty="0"/>
          </a:p>
          <a:p>
            <a:pPr defTabSz="1255587"/>
            <a:r>
              <a:rPr lang="en-US" sz="2400" dirty="0"/>
              <a:t>Source code:	</a:t>
            </a:r>
            <a:r>
              <a:rPr lang="en-US" sz="2400" dirty="0" err="1"/>
              <a:t>github.com</a:t>
            </a:r>
            <a:r>
              <a:rPr lang="en-US" sz="2400" dirty="0"/>
              <a:t>/</a:t>
            </a:r>
            <a:r>
              <a:rPr lang="en-US" sz="2400" dirty="0" err="1"/>
              <a:t>ipspace</a:t>
            </a:r>
            <a:r>
              <a:rPr lang="en-US" sz="2400" dirty="0"/>
              <a:t>/</a:t>
            </a:r>
            <a:r>
              <a:rPr lang="en-US" sz="2400" dirty="0" err="1"/>
              <a:t>netlab</a:t>
            </a:r>
            <a:endParaRPr lang="en-US" sz="2400" dirty="0"/>
          </a:p>
          <a:p>
            <a:pPr defTabSz="1255587"/>
            <a:r>
              <a:rPr lang="en-US" sz="2400" dirty="0"/>
              <a:t>Examples:	</a:t>
            </a:r>
            <a:r>
              <a:rPr lang="en-US" sz="2400" dirty="0" err="1"/>
              <a:t>github.com</a:t>
            </a:r>
            <a:r>
              <a:rPr lang="en-US" sz="2400" dirty="0"/>
              <a:t>/</a:t>
            </a:r>
            <a:r>
              <a:rPr lang="en-US" sz="2400" dirty="0" err="1"/>
              <a:t>ipspace</a:t>
            </a:r>
            <a:r>
              <a:rPr lang="en-US" sz="2400" dirty="0"/>
              <a:t>/</a:t>
            </a:r>
            <a:r>
              <a:rPr lang="en-US" sz="2400" dirty="0" err="1"/>
              <a:t>netlab</a:t>
            </a:r>
            <a:r>
              <a:rPr lang="en-US" sz="2400" dirty="0"/>
              <a:t>-example</a:t>
            </a:r>
          </a:p>
          <a:p>
            <a:pPr defTabSz="1255587"/>
            <a:r>
              <a:rPr lang="en-US" sz="2400" dirty="0"/>
              <a:t>Sample labs:	</a:t>
            </a:r>
            <a:r>
              <a:rPr lang="en-US" sz="2400" dirty="0" err="1"/>
              <a:t>ipspace.github.io</a:t>
            </a:r>
            <a:r>
              <a:rPr lang="en-US" sz="2400" dirty="0"/>
              <a:t>/</a:t>
            </a:r>
            <a:r>
              <a:rPr lang="en-US" sz="2400" dirty="0" err="1"/>
              <a:t>bgplab</a:t>
            </a:r>
            <a:r>
              <a:rPr lang="en-US" sz="2400" dirty="0"/>
              <a:t>/</a:t>
            </a:r>
          </a:p>
          <a:p>
            <a:pPr defTabSz="1255587"/>
            <a:endParaRPr lang="en-US" sz="2400" dirty="0"/>
          </a:p>
          <a:p>
            <a:pPr defTabSz="1255587"/>
            <a:r>
              <a:rPr lang="en-US" sz="2400" b="1" dirty="0">
                <a:solidFill>
                  <a:srgbClr val="D26400"/>
                </a:solidFill>
              </a:rPr>
              <a:t>To reach me</a:t>
            </a:r>
          </a:p>
          <a:p>
            <a:pPr defTabSz="1255587"/>
            <a:r>
              <a:rPr lang="en-US" sz="2400" dirty="0"/>
              <a:t>Web:		</a:t>
            </a:r>
            <a:r>
              <a:rPr lang="en-US" sz="2400" dirty="0" err="1"/>
              <a:t>ipSpace.net</a:t>
            </a:r>
            <a:endParaRPr lang="en-US" sz="2400" dirty="0"/>
          </a:p>
          <a:p>
            <a:pPr defTabSz="1255587"/>
            <a:r>
              <a:rPr lang="en-US" sz="2400" dirty="0"/>
              <a:t>Email:		</a:t>
            </a:r>
            <a:r>
              <a:rPr lang="en-US" sz="2400" dirty="0" err="1"/>
              <a:t>ip@ipSpace.net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596" y="2741279"/>
            <a:ext cx="4537765" cy="468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8875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94D3-C1E4-D6BA-D88D-564C2D7BD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netlab High Level Architecture</a:t>
            </a:r>
          </a:p>
        </p:txBody>
      </p:sp>
    </p:spTree>
    <p:extLst>
      <p:ext uri="{BB962C8B-B14F-4D97-AF65-F5344CB8AC3E}">
        <p14:creationId xmlns:p14="http://schemas.microsoft.com/office/powerpoint/2010/main" val="269677503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Architecture</a:t>
            </a: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247BD588-EE18-3843-8829-60070F003D4F}"/>
              </a:ext>
            </a:extLst>
          </p:cNvPr>
          <p:cNvSpPr/>
          <p:nvPr/>
        </p:nvSpPr>
        <p:spPr bwMode="auto">
          <a:xfrm>
            <a:off x="368214" y="2634129"/>
            <a:ext cx="8311418" cy="576064"/>
          </a:xfrm>
          <a:prstGeom prst="flowChartProcess">
            <a:avLst/>
          </a:prstGeom>
          <a:solidFill>
            <a:srgbClr val="FBA002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netlab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CLI</a:t>
            </a:r>
          </a:p>
        </p:txBody>
      </p:sp>
      <p:sp>
        <p:nvSpPr>
          <p:cNvPr id="4" name="Process 3">
            <a:extLst>
              <a:ext uri="{FF2B5EF4-FFF2-40B4-BE49-F238E27FC236}">
                <a16:creationId xmlns:a16="http://schemas.microsoft.com/office/drawing/2014/main" id="{80667BEE-551A-5E4F-BD4F-1580381777F1}"/>
              </a:ext>
            </a:extLst>
          </p:cNvPr>
          <p:cNvSpPr/>
          <p:nvPr/>
        </p:nvSpPr>
        <p:spPr bwMode="auto">
          <a:xfrm>
            <a:off x="368214" y="3642241"/>
            <a:ext cx="4073958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Vagrant</a:t>
            </a:r>
          </a:p>
        </p:txBody>
      </p:sp>
      <p:sp>
        <p:nvSpPr>
          <p:cNvPr id="5" name="Process 4">
            <a:extLst>
              <a:ext uri="{FF2B5EF4-FFF2-40B4-BE49-F238E27FC236}">
                <a16:creationId xmlns:a16="http://schemas.microsoft.com/office/drawing/2014/main" id="{400C45CE-6972-7249-84A8-05A5A8CD4914}"/>
              </a:ext>
            </a:extLst>
          </p:cNvPr>
          <p:cNvSpPr/>
          <p:nvPr/>
        </p:nvSpPr>
        <p:spPr bwMode="auto">
          <a:xfrm>
            <a:off x="4616686" y="3642241"/>
            <a:ext cx="194421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Containerlab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Process 5">
            <a:extLst>
              <a:ext uri="{FF2B5EF4-FFF2-40B4-BE49-F238E27FC236}">
                <a16:creationId xmlns:a16="http://schemas.microsoft.com/office/drawing/2014/main" id="{0692DBCA-4F94-2645-915C-B9A29A1FE657}"/>
              </a:ext>
            </a:extLst>
          </p:cNvPr>
          <p:cNvSpPr/>
          <p:nvPr/>
        </p:nvSpPr>
        <p:spPr bwMode="auto">
          <a:xfrm>
            <a:off x="6735416" y="3642241"/>
            <a:ext cx="194421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Ansible</a:t>
            </a:r>
          </a:p>
        </p:txBody>
      </p:sp>
      <p:sp>
        <p:nvSpPr>
          <p:cNvPr id="7" name="Process 6">
            <a:extLst>
              <a:ext uri="{FF2B5EF4-FFF2-40B4-BE49-F238E27FC236}">
                <a16:creationId xmlns:a16="http://schemas.microsoft.com/office/drawing/2014/main" id="{56C551D9-80F0-8F48-BF79-80094018EAB6}"/>
              </a:ext>
            </a:extLst>
          </p:cNvPr>
          <p:cNvSpPr/>
          <p:nvPr/>
        </p:nvSpPr>
        <p:spPr bwMode="auto">
          <a:xfrm>
            <a:off x="368214" y="4650354"/>
            <a:ext cx="194421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VirtualBox</a:t>
            </a:r>
          </a:p>
        </p:txBody>
      </p:sp>
      <p:sp>
        <p:nvSpPr>
          <p:cNvPr id="8" name="Process 7">
            <a:extLst>
              <a:ext uri="{FF2B5EF4-FFF2-40B4-BE49-F238E27FC236}">
                <a16:creationId xmlns:a16="http://schemas.microsoft.com/office/drawing/2014/main" id="{93FBAB93-2B6A-0943-B3C8-E2AD953D6010}"/>
              </a:ext>
            </a:extLst>
          </p:cNvPr>
          <p:cNvSpPr/>
          <p:nvPr/>
        </p:nvSpPr>
        <p:spPr bwMode="auto">
          <a:xfrm>
            <a:off x="2497956" y="4650353"/>
            <a:ext cx="194421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libvirt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Process 8">
            <a:extLst>
              <a:ext uri="{FF2B5EF4-FFF2-40B4-BE49-F238E27FC236}">
                <a16:creationId xmlns:a16="http://schemas.microsoft.com/office/drawing/2014/main" id="{D48032C7-3A3C-784B-B6BF-056975C52C76}"/>
              </a:ext>
            </a:extLst>
          </p:cNvPr>
          <p:cNvSpPr/>
          <p:nvPr/>
        </p:nvSpPr>
        <p:spPr bwMode="auto">
          <a:xfrm>
            <a:off x="2497956" y="5658172"/>
            <a:ext cx="194421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KVM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BA88AE84-2952-DA44-B938-8140C5680E9B}"/>
              </a:ext>
            </a:extLst>
          </p:cNvPr>
          <p:cNvSpPr/>
          <p:nvPr/>
        </p:nvSpPr>
        <p:spPr bwMode="auto">
          <a:xfrm>
            <a:off x="2225173" y="3108142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E3074940-2647-7D44-8A5F-1FCA770B3F86}"/>
              </a:ext>
            </a:extLst>
          </p:cNvPr>
          <p:cNvSpPr/>
          <p:nvPr/>
        </p:nvSpPr>
        <p:spPr bwMode="auto">
          <a:xfrm>
            <a:off x="5408774" y="3108142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1B23EEC-4D27-7143-8DEB-0D126F6F317B}"/>
              </a:ext>
            </a:extLst>
          </p:cNvPr>
          <p:cNvSpPr/>
          <p:nvPr/>
        </p:nvSpPr>
        <p:spPr bwMode="auto">
          <a:xfrm>
            <a:off x="7527504" y="3108142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5044E034-EBD8-9C45-838C-A8657FA3D0A0}"/>
              </a:ext>
            </a:extLst>
          </p:cNvPr>
          <p:cNvSpPr/>
          <p:nvPr/>
        </p:nvSpPr>
        <p:spPr bwMode="auto">
          <a:xfrm>
            <a:off x="1160302" y="4146297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59F8FD22-F1D4-B847-AE01-D6B2A4DB2FDE}"/>
              </a:ext>
            </a:extLst>
          </p:cNvPr>
          <p:cNvSpPr/>
          <p:nvPr/>
        </p:nvSpPr>
        <p:spPr bwMode="auto">
          <a:xfrm>
            <a:off x="3290044" y="4146150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2C985634-DE39-1B46-B70B-5B3C7DD6DCCD}"/>
              </a:ext>
            </a:extLst>
          </p:cNvPr>
          <p:cNvSpPr/>
          <p:nvPr/>
        </p:nvSpPr>
        <p:spPr bwMode="auto">
          <a:xfrm>
            <a:off x="3290044" y="5153969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Process 15">
            <a:extLst>
              <a:ext uri="{FF2B5EF4-FFF2-40B4-BE49-F238E27FC236}">
                <a16:creationId xmlns:a16="http://schemas.microsoft.com/office/drawing/2014/main" id="{3ED61D73-B4A4-A24F-92C7-46C1A7E50229}"/>
              </a:ext>
            </a:extLst>
          </p:cNvPr>
          <p:cNvSpPr/>
          <p:nvPr/>
        </p:nvSpPr>
        <p:spPr bwMode="auto">
          <a:xfrm>
            <a:off x="4616686" y="4612300"/>
            <a:ext cx="194421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Docker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F25BCF5-3FB1-5349-89B2-5CF369CB9D90}"/>
              </a:ext>
            </a:extLst>
          </p:cNvPr>
          <p:cNvSpPr/>
          <p:nvPr/>
        </p:nvSpPr>
        <p:spPr bwMode="auto">
          <a:xfrm>
            <a:off x="5408774" y="4146150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Process 17">
            <a:extLst>
              <a:ext uri="{FF2B5EF4-FFF2-40B4-BE49-F238E27FC236}">
                <a16:creationId xmlns:a16="http://schemas.microsoft.com/office/drawing/2014/main" id="{DBD01BE1-7D40-34B0-E2AF-4033FCC4E2D3}"/>
              </a:ext>
            </a:extLst>
          </p:cNvPr>
          <p:cNvSpPr/>
          <p:nvPr/>
        </p:nvSpPr>
        <p:spPr bwMode="auto">
          <a:xfrm>
            <a:off x="368215" y="1626163"/>
            <a:ext cx="2520000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Topology file</a:t>
            </a:r>
          </a:p>
        </p:txBody>
      </p:sp>
      <p:sp>
        <p:nvSpPr>
          <p:cNvPr id="20" name="Process 19">
            <a:extLst>
              <a:ext uri="{FF2B5EF4-FFF2-40B4-BE49-F238E27FC236}">
                <a16:creationId xmlns:a16="http://schemas.microsoft.com/office/drawing/2014/main" id="{BC1EDAFF-B0DD-104A-CFBA-9A7F62E99169}"/>
              </a:ext>
            </a:extLst>
          </p:cNvPr>
          <p:cNvSpPr/>
          <p:nvPr/>
        </p:nvSpPr>
        <p:spPr bwMode="auto">
          <a:xfrm>
            <a:off x="3263924" y="1626163"/>
            <a:ext cx="2520000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Plugins</a:t>
            </a:r>
          </a:p>
        </p:txBody>
      </p:sp>
      <p:sp>
        <p:nvSpPr>
          <p:cNvPr id="21" name="Process 20">
            <a:extLst>
              <a:ext uri="{FF2B5EF4-FFF2-40B4-BE49-F238E27FC236}">
                <a16:creationId xmlns:a16="http://schemas.microsoft.com/office/drawing/2014/main" id="{ADA4A194-DFB8-E35E-5D34-A301B0BC222B}"/>
              </a:ext>
            </a:extLst>
          </p:cNvPr>
          <p:cNvSpPr/>
          <p:nvPr/>
        </p:nvSpPr>
        <p:spPr bwMode="auto">
          <a:xfrm>
            <a:off x="6159632" y="1626163"/>
            <a:ext cx="2520000" cy="5760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System defaults</a:t>
            </a: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6386DEB5-1382-91EC-9B10-B0D7B27A8020}"/>
              </a:ext>
            </a:extLst>
          </p:cNvPr>
          <p:cNvSpPr/>
          <p:nvPr/>
        </p:nvSpPr>
        <p:spPr bwMode="auto">
          <a:xfrm>
            <a:off x="1448195" y="2130219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B31ED1D6-3251-31A9-E8D4-A7A95E56384D}"/>
              </a:ext>
            </a:extLst>
          </p:cNvPr>
          <p:cNvSpPr/>
          <p:nvPr/>
        </p:nvSpPr>
        <p:spPr bwMode="auto">
          <a:xfrm>
            <a:off x="4343904" y="2130219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61BBD204-FE9E-14D5-19C2-7E000D0A926B}"/>
              </a:ext>
            </a:extLst>
          </p:cNvPr>
          <p:cNvSpPr/>
          <p:nvPr/>
        </p:nvSpPr>
        <p:spPr bwMode="auto">
          <a:xfrm>
            <a:off x="7239612" y="2130219"/>
            <a:ext cx="360040" cy="576064"/>
          </a:xfrm>
          <a:prstGeom prst="downArrow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21648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Transformation and Configuration File Creation</a:t>
            </a: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247BD588-EE18-3843-8829-60070F003D4F}"/>
              </a:ext>
            </a:extLst>
          </p:cNvPr>
          <p:cNvSpPr/>
          <p:nvPr/>
        </p:nvSpPr>
        <p:spPr bwMode="auto">
          <a:xfrm>
            <a:off x="368214" y="2634129"/>
            <a:ext cx="11119870" cy="576064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Data model transformation</a:t>
            </a:r>
          </a:p>
        </p:txBody>
      </p:sp>
      <p:sp>
        <p:nvSpPr>
          <p:cNvPr id="4" name="Process 3">
            <a:extLst>
              <a:ext uri="{FF2B5EF4-FFF2-40B4-BE49-F238E27FC236}">
                <a16:creationId xmlns:a16="http://schemas.microsoft.com/office/drawing/2014/main" id="{80667BEE-551A-5E4F-BD4F-1580381777F1}"/>
              </a:ext>
            </a:extLst>
          </p:cNvPr>
          <p:cNvSpPr/>
          <p:nvPr/>
        </p:nvSpPr>
        <p:spPr bwMode="auto">
          <a:xfrm>
            <a:off x="368215" y="3642241"/>
            <a:ext cx="1841710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Snapshot</a:t>
            </a:r>
          </a:p>
        </p:txBody>
      </p:sp>
      <p:sp>
        <p:nvSpPr>
          <p:cNvPr id="6" name="Process 5">
            <a:extLst>
              <a:ext uri="{FF2B5EF4-FFF2-40B4-BE49-F238E27FC236}">
                <a16:creationId xmlns:a16="http://schemas.microsoft.com/office/drawing/2014/main" id="{0692DBCA-4F94-2645-915C-B9A29A1FE657}"/>
              </a:ext>
            </a:extLst>
          </p:cNvPr>
          <p:cNvSpPr/>
          <p:nvPr/>
        </p:nvSpPr>
        <p:spPr bwMode="auto">
          <a:xfrm>
            <a:off x="9543868" y="1626163"/>
            <a:ext cx="1944216" cy="576064"/>
          </a:xfrm>
          <a:prstGeom prst="flowChartProcess">
            <a:avLst/>
          </a:prstGeom>
          <a:solidFill>
            <a:srgbClr val="FBA002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CLI arguments</a:t>
            </a:r>
          </a:p>
        </p:txBody>
      </p:sp>
      <p:sp>
        <p:nvSpPr>
          <p:cNvPr id="18" name="Process 17">
            <a:extLst>
              <a:ext uri="{FF2B5EF4-FFF2-40B4-BE49-F238E27FC236}">
                <a16:creationId xmlns:a16="http://schemas.microsoft.com/office/drawing/2014/main" id="{DBD01BE1-7D40-34B0-E2AF-4033FCC4E2D3}"/>
              </a:ext>
            </a:extLst>
          </p:cNvPr>
          <p:cNvSpPr/>
          <p:nvPr/>
        </p:nvSpPr>
        <p:spPr bwMode="auto">
          <a:xfrm>
            <a:off x="368215" y="1626163"/>
            <a:ext cx="2160000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Topology file</a:t>
            </a:r>
          </a:p>
        </p:txBody>
      </p:sp>
      <p:sp>
        <p:nvSpPr>
          <p:cNvPr id="20" name="Process 19">
            <a:extLst>
              <a:ext uri="{FF2B5EF4-FFF2-40B4-BE49-F238E27FC236}">
                <a16:creationId xmlns:a16="http://schemas.microsoft.com/office/drawing/2014/main" id="{BC1EDAFF-B0DD-104A-CFBA-9A7F62E99169}"/>
              </a:ext>
            </a:extLst>
          </p:cNvPr>
          <p:cNvSpPr/>
          <p:nvPr/>
        </p:nvSpPr>
        <p:spPr bwMode="auto">
          <a:xfrm>
            <a:off x="2641972" y="1626163"/>
            <a:ext cx="2160000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Plugins</a:t>
            </a:r>
          </a:p>
        </p:txBody>
      </p:sp>
      <p:sp>
        <p:nvSpPr>
          <p:cNvPr id="26" name="Process 25">
            <a:extLst>
              <a:ext uri="{FF2B5EF4-FFF2-40B4-BE49-F238E27FC236}">
                <a16:creationId xmlns:a16="http://schemas.microsoft.com/office/drawing/2014/main" id="{AA067647-4AA9-28C7-5778-2327B618ED04}"/>
              </a:ext>
            </a:extLst>
          </p:cNvPr>
          <p:cNvSpPr/>
          <p:nvPr/>
        </p:nvSpPr>
        <p:spPr bwMode="auto">
          <a:xfrm>
            <a:off x="4946468" y="1626163"/>
            <a:ext cx="2160000" cy="57606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Modules</a:t>
            </a:r>
          </a:p>
        </p:txBody>
      </p:sp>
      <p:sp>
        <p:nvSpPr>
          <p:cNvPr id="27" name="Process 26">
            <a:extLst>
              <a:ext uri="{FF2B5EF4-FFF2-40B4-BE49-F238E27FC236}">
                <a16:creationId xmlns:a16="http://schemas.microsoft.com/office/drawing/2014/main" id="{A4CF5CD6-B203-A636-225D-4EF9E1AE666A}"/>
              </a:ext>
            </a:extLst>
          </p:cNvPr>
          <p:cNvSpPr/>
          <p:nvPr/>
        </p:nvSpPr>
        <p:spPr bwMode="auto">
          <a:xfrm>
            <a:off x="7245168" y="1626163"/>
            <a:ext cx="2160000" cy="57606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Defaults</a:t>
            </a:r>
          </a:p>
        </p:txBody>
      </p:sp>
      <p:sp>
        <p:nvSpPr>
          <p:cNvPr id="30" name="Process 29">
            <a:extLst>
              <a:ext uri="{FF2B5EF4-FFF2-40B4-BE49-F238E27FC236}">
                <a16:creationId xmlns:a16="http://schemas.microsoft.com/office/drawing/2014/main" id="{803A56C6-842F-DC84-2D08-28D8D9E1A568}"/>
              </a:ext>
            </a:extLst>
          </p:cNvPr>
          <p:cNvSpPr/>
          <p:nvPr/>
        </p:nvSpPr>
        <p:spPr bwMode="auto">
          <a:xfrm>
            <a:off x="2325393" y="3642241"/>
            <a:ext cx="3204476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Orchestrator configuration</a:t>
            </a:r>
          </a:p>
        </p:txBody>
      </p:sp>
      <p:sp>
        <p:nvSpPr>
          <p:cNvPr id="31" name="Process 30">
            <a:extLst>
              <a:ext uri="{FF2B5EF4-FFF2-40B4-BE49-F238E27FC236}">
                <a16:creationId xmlns:a16="http://schemas.microsoft.com/office/drawing/2014/main" id="{591057CC-C4C3-AED4-CA08-78F7D2AC34D4}"/>
              </a:ext>
            </a:extLst>
          </p:cNvPr>
          <p:cNvSpPr/>
          <p:nvPr/>
        </p:nvSpPr>
        <p:spPr bwMode="auto">
          <a:xfrm>
            <a:off x="5647614" y="3642241"/>
            <a:ext cx="2293521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/>
              <a:t>Ansible inventory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Process 31">
            <a:extLst>
              <a:ext uri="{FF2B5EF4-FFF2-40B4-BE49-F238E27FC236}">
                <a16:creationId xmlns:a16="http://schemas.microsoft.com/office/drawing/2014/main" id="{6BB63CD1-F0E8-BC7F-A9A8-8BA6423BAEE1}"/>
              </a:ext>
            </a:extLst>
          </p:cNvPr>
          <p:cNvSpPr/>
          <p:nvPr/>
        </p:nvSpPr>
        <p:spPr bwMode="auto">
          <a:xfrm>
            <a:off x="8058880" y="3642241"/>
            <a:ext cx="3429204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/>
              <a:t>External tool configurations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BA88AE84-2952-DA44-B938-8140C5680E9B}"/>
              </a:ext>
            </a:extLst>
          </p:cNvPr>
          <p:cNvSpPr/>
          <p:nvPr/>
        </p:nvSpPr>
        <p:spPr bwMode="auto">
          <a:xfrm>
            <a:off x="1268194" y="3108142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E3074940-2647-7D44-8A5F-1FCA770B3F86}"/>
              </a:ext>
            </a:extLst>
          </p:cNvPr>
          <p:cNvSpPr/>
          <p:nvPr/>
        </p:nvSpPr>
        <p:spPr bwMode="auto">
          <a:xfrm>
            <a:off x="3747611" y="3108142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1B23EEC-4D27-7143-8DEB-0D126F6F317B}"/>
              </a:ext>
            </a:extLst>
          </p:cNvPr>
          <p:cNvSpPr/>
          <p:nvPr/>
        </p:nvSpPr>
        <p:spPr bwMode="auto">
          <a:xfrm>
            <a:off x="6614354" y="3108142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F25BCF5-3FB1-5349-89B2-5CF369CB9D90}"/>
              </a:ext>
            </a:extLst>
          </p:cNvPr>
          <p:cNvSpPr/>
          <p:nvPr/>
        </p:nvSpPr>
        <p:spPr bwMode="auto">
          <a:xfrm>
            <a:off x="9593462" y="3119304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6386DEB5-1382-91EC-9B10-B0D7B27A8020}"/>
              </a:ext>
            </a:extLst>
          </p:cNvPr>
          <p:cNvSpPr/>
          <p:nvPr/>
        </p:nvSpPr>
        <p:spPr bwMode="auto">
          <a:xfrm>
            <a:off x="1268195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B31ED1D6-3251-31A9-E8D4-A7A95E56384D}"/>
              </a:ext>
            </a:extLst>
          </p:cNvPr>
          <p:cNvSpPr/>
          <p:nvPr/>
        </p:nvSpPr>
        <p:spPr bwMode="auto">
          <a:xfrm>
            <a:off x="3541952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EFCC3391-42D9-B5CD-F584-B36C2EBDF90C}"/>
              </a:ext>
            </a:extLst>
          </p:cNvPr>
          <p:cNvSpPr/>
          <p:nvPr/>
        </p:nvSpPr>
        <p:spPr bwMode="auto">
          <a:xfrm>
            <a:off x="5846448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61BBD204-FE9E-14D5-19C2-7E000D0A926B}"/>
              </a:ext>
            </a:extLst>
          </p:cNvPr>
          <p:cNvSpPr/>
          <p:nvPr/>
        </p:nvSpPr>
        <p:spPr bwMode="auto">
          <a:xfrm>
            <a:off x="8145148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762CE662-A02A-03B6-C62F-CEC8D0B6C819}"/>
              </a:ext>
            </a:extLst>
          </p:cNvPr>
          <p:cNvSpPr/>
          <p:nvPr/>
        </p:nvSpPr>
        <p:spPr bwMode="auto">
          <a:xfrm>
            <a:off x="10335956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65998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netlab</a:t>
            </a:r>
            <a:r>
              <a:rPr lang="en-US" dirty="0"/>
              <a:t> initial – Device Configurations</a:t>
            </a: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247BD588-EE18-3843-8829-60070F003D4F}"/>
              </a:ext>
            </a:extLst>
          </p:cNvPr>
          <p:cNvSpPr/>
          <p:nvPr/>
        </p:nvSpPr>
        <p:spPr bwMode="auto">
          <a:xfrm>
            <a:off x="368214" y="2634129"/>
            <a:ext cx="10359379" cy="576064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Ansible playbook</a:t>
            </a:r>
          </a:p>
        </p:txBody>
      </p:sp>
      <p:sp>
        <p:nvSpPr>
          <p:cNvPr id="4" name="Process 3">
            <a:extLst>
              <a:ext uri="{FF2B5EF4-FFF2-40B4-BE49-F238E27FC236}">
                <a16:creationId xmlns:a16="http://schemas.microsoft.com/office/drawing/2014/main" id="{80667BEE-551A-5E4F-BD4F-1580381777F1}"/>
              </a:ext>
            </a:extLst>
          </p:cNvPr>
          <p:cNvSpPr/>
          <p:nvPr/>
        </p:nvSpPr>
        <p:spPr bwMode="auto">
          <a:xfrm>
            <a:off x="368214" y="3642241"/>
            <a:ext cx="3627071" cy="57606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Device-specific configuration</a:t>
            </a:r>
          </a:p>
        </p:txBody>
      </p:sp>
      <p:sp>
        <p:nvSpPr>
          <p:cNvPr id="18" name="Process 17">
            <a:extLst>
              <a:ext uri="{FF2B5EF4-FFF2-40B4-BE49-F238E27FC236}">
                <a16:creationId xmlns:a16="http://schemas.microsoft.com/office/drawing/2014/main" id="{DBD01BE1-7D40-34B0-E2AF-4033FCC4E2D3}"/>
              </a:ext>
            </a:extLst>
          </p:cNvPr>
          <p:cNvSpPr/>
          <p:nvPr/>
        </p:nvSpPr>
        <p:spPr bwMode="auto">
          <a:xfrm>
            <a:off x="368215" y="1626163"/>
            <a:ext cx="2160000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Ansible inventory</a:t>
            </a:r>
          </a:p>
        </p:txBody>
      </p:sp>
      <p:sp>
        <p:nvSpPr>
          <p:cNvPr id="20" name="Process 19">
            <a:extLst>
              <a:ext uri="{FF2B5EF4-FFF2-40B4-BE49-F238E27FC236}">
                <a16:creationId xmlns:a16="http://schemas.microsoft.com/office/drawing/2014/main" id="{BC1EDAFF-B0DD-104A-CFBA-9A7F62E99169}"/>
              </a:ext>
            </a:extLst>
          </p:cNvPr>
          <p:cNvSpPr/>
          <p:nvPr/>
        </p:nvSpPr>
        <p:spPr bwMode="auto">
          <a:xfrm>
            <a:off x="2641972" y="1638970"/>
            <a:ext cx="3985932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Custom configuration templates</a:t>
            </a:r>
          </a:p>
        </p:txBody>
      </p:sp>
      <p:sp>
        <p:nvSpPr>
          <p:cNvPr id="26" name="Process 25">
            <a:extLst>
              <a:ext uri="{FF2B5EF4-FFF2-40B4-BE49-F238E27FC236}">
                <a16:creationId xmlns:a16="http://schemas.microsoft.com/office/drawing/2014/main" id="{AA067647-4AA9-28C7-5778-2327B618ED04}"/>
              </a:ext>
            </a:extLst>
          </p:cNvPr>
          <p:cNvSpPr/>
          <p:nvPr/>
        </p:nvSpPr>
        <p:spPr bwMode="auto">
          <a:xfrm>
            <a:off x="6741661" y="1638970"/>
            <a:ext cx="3985932" cy="57606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System configuration templates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BA88AE84-2952-DA44-B938-8140C5680E9B}"/>
              </a:ext>
            </a:extLst>
          </p:cNvPr>
          <p:cNvSpPr/>
          <p:nvPr/>
        </p:nvSpPr>
        <p:spPr bwMode="auto">
          <a:xfrm>
            <a:off x="2001729" y="3108142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6386DEB5-1382-91EC-9B10-B0D7B27A8020}"/>
              </a:ext>
            </a:extLst>
          </p:cNvPr>
          <p:cNvSpPr/>
          <p:nvPr/>
        </p:nvSpPr>
        <p:spPr bwMode="auto">
          <a:xfrm>
            <a:off x="1268195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B31ED1D6-3251-31A9-E8D4-A7A95E56384D}"/>
              </a:ext>
            </a:extLst>
          </p:cNvPr>
          <p:cNvSpPr/>
          <p:nvPr/>
        </p:nvSpPr>
        <p:spPr bwMode="auto">
          <a:xfrm>
            <a:off x="4454918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EFCC3391-42D9-B5CD-F584-B36C2EBDF90C}"/>
              </a:ext>
            </a:extLst>
          </p:cNvPr>
          <p:cNvSpPr/>
          <p:nvPr/>
        </p:nvSpPr>
        <p:spPr bwMode="auto">
          <a:xfrm>
            <a:off x="8554607" y="2130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650EE545-E147-4F61-6E2B-E9F37CCF27E1}"/>
              </a:ext>
            </a:extLst>
          </p:cNvPr>
          <p:cNvSpPr/>
          <p:nvPr/>
        </p:nvSpPr>
        <p:spPr bwMode="auto">
          <a:xfrm>
            <a:off x="4118213" y="3643511"/>
            <a:ext cx="3503176" cy="57606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Module-specific configuration</a:t>
            </a:r>
          </a:p>
        </p:txBody>
      </p:sp>
      <p:sp>
        <p:nvSpPr>
          <p:cNvPr id="33" name="Process 32">
            <a:extLst>
              <a:ext uri="{FF2B5EF4-FFF2-40B4-BE49-F238E27FC236}">
                <a16:creationId xmlns:a16="http://schemas.microsoft.com/office/drawing/2014/main" id="{AFC3F3C2-1537-249A-90E6-5E29FFC0F4BC}"/>
              </a:ext>
            </a:extLst>
          </p:cNvPr>
          <p:cNvSpPr/>
          <p:nvPr/>
        </p:nvSpPr>
        <p:spPr bwMode="auto">
          <a:xfrm>
            <a:off x="7733755" y="3642241"/>
            <a:ext cx="2993838" cy="57606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Module-specific task list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F25BCF5-3FB1-5349-89B2-5CF369CB9D90}"/>
              </a:ext>
            </a:extLst>
          </p:cNvPr>
          <p:cNvSpPr/>
          <p:nvPr/>
        </p:nvSpPr>
        <p:spPr bwMode="auto">
          <a:xfrm>
            <a:off x="9050654" y="3119304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E3074940-2647-7D44-8A5F-1FCA770B3F86}"/>
              </a:ext>
            </a:extLst>
          </p:cNvPr>
          <p:cNvSpPr/>
          <p:nvPr/>
        </p:nvSpPr>
        <p:spPr bwMode="auto">
          <a:xfrm>
            <a:off x="5689781" y="3108142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98E33F-D028-B0D6-8D33-04EDD661D9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749" y="4650060"/>
            <a:ext cx="900000" cy="6279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35" name="Down Arrow 34">
            <a:extLst>
              <a:ext uri="{FF2B5EF4-FFF2-40B4-BE49-F238E27FC236}">
                <a16:creationId xmlns:a16="http://schemas.microsoft.com/office/drawing/2014/main" id="{F1A64D56-A652-97FA-4BF5-F5608F340948}"/>
              </a:ext>
            </a:extLst>
          </p:cNvPr>
          <p:cNvSpPr/>
          <p:nvPr/>
        </p:nvSpPr>
        <p:spPr bwMode="auto">
          <a:xfrm>
            <a:off x="2001729" y="4158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037FE1D-429D-9536-FC55-9227CBDFA083}"/>
              </a:ext>
            </a:extLst>
          </p:cNvPr>
          <p:cNvGrpSpPr/>
          <p:nvPr/>
        </p:nvGrpSpPr>
        <p:grpSpPr>
          <a:xfrm>
            <a:off x="5293801" y="4572078"/>
            <a:ext cx="1152000" cy="783897"/>
            <a:chOff x="1604640" y="1711066"/>
            <a:chExt cx="1152000" cy="783897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05CE3AB-349A-D5ED-ED4E-0257585F0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4640" y="1711066"/>
              <a:ext cx="1152000" cy="783897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47B9F46-89D6-D3A1-D432-9DE1456AB32B}"/>
                </a:ext>
              </a:extLst>
            </p:cNvPr>
            <p:cNvSpPr txBox="1"/>
            <p:nvPr/>
          </p:nvSpPr>
          <p:spPr>
            <a:xfrm>
              <a:off x="1806980" y="1926363"/>
              <a:ext cx="747320" cy="250099"/>
            </a:xfrm>
            <a:prstGeom prst="rect">
              <a:avLst/>
            </a:prstGeom>
            <a:noFill/>
          </p:spPr>
          <p:txBody>
            <a:bodyPr wrap="square" lIns="0" tIns="64800" rIns="0" bIns="0" rtlCol="0">
              <a:spAutoFit/>
            </a:bodyPr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Down Arrow 38">
            <a:extLst>
              <a:ext uri="{FF2B5EF4-FFF2-40B4-BE49-F238E27FC236}">
                <a16:creationId xmlns:a16="http://schemas.microsoft.com/office/drawing/2014/main" id="{35655695-F386-E82F-EA2D-90D0F09808F8}"/>
              </a:ext>
            </a:extLst>
          </p:cNvPr>
          <p:cNvSpPr/>
          <p:nvPr/>
        </p:nvSpPr>
        <p:spPr bwMode="auto">
          <a:xfrm>
            <a:off x="5686700" y="4158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0" name="Picture 39" descr="C:\Users\pipi\AppData\Local\Temp\SNAGHTML19df04f.PNG">
            <a:extLst>
              <a:ext uri="{FF2B5EF4-FFF2-40B4-BE49-F238E27FC236}">
                <a16:creationId xmlns:a16="http://schemas.microsoft.com/office/drawing/2014/main" id="{112126AE-AAD8-95F6-39D1-91E55BA059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674" y="4572078"/>
            <a:ext cx="864000" cy="80907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Down Arrow 40">
            <a:extLst>
              <a:ext uri="{FF2B5EF4-FFF2-40B4-BE49-F238E27FC236}">
                <a16:creationId xmlns:a16="http://schemas.microsoft.com/office/drawing/2014/main" id="{D2FFD6B3-A42F-B330-0A28-E2CF6AB6F94D}"/>
              </a:ext>
            </a:extLst>
          </p:cNvPr>
          <p:cNvSpPr/>
          <p:nvPr/>
        </p:nvSpPr>
        <p:spPr bwMode="auto">
          <a:xfrm>
            <a:off x="9050654" y="4158219"/>
            <a:ext cx="360040" cy="576064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08183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Market trends in IP networks">
  <a:themeElements>
    <a:clrScheme name="NIL + Cisco">
      <a:dk1>
        <a:srgbClr val="000000"/>
      </a:dk1>
      <a:lt1>
        <a:srgbClr val="FFFFFF"/>
      </a:lt1>
      <a:dk2>
        <a:srgbClr val="999999"/>
      </a:dk2>
      <a:lt2>
        <a:srgbClr val="666666"/>
      </a:lt2>
      <a:accent1>
        <a:srgbClr val="11709B"/>
      </a:accent1>
      <a:accent2>
        <a:srgbClr val="B21A1A"/>
      </a:accent2>
      <a:accent3>
        <a:srgbClr val="FFFFFF"/>
      </a:accent3>
      <a:accent4>
        <a:srgbClr val="000000"/>
      </a:accent4>
      <a:accent5>
        <a:srgbClr val="F9DE91"/>
      </a:accent5>
      <a:accent6>
        <a:srgbClr val="F3BF2D"/>
      </a:accent6>
      <a:hlink>
        <a:srgbClr val="11709B"/>
      </a:hlink>
      <a:folHlink>
        <a:srgbClr val="999999"/>
      </a:folHlink>
    </a:clrScheme>
    <a:fontScheme name="Market trends in IP network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0000" tIns="43200" rIns="90000" bIns="43200" numCol="1" rtlCol="0" anchor="ctr" anchorCtr="0" compatLnSpc="1">
        <a:prstTxWarp prst="textNoShape">
          <a:avLst/>
        </a:prstTxWarp>
        <a:noAutofit/>
      </a:bodyPr>
      <a:lstStyle>
        <a:defPPr marL="0" marR="0" indent="0" algn="l" defTabSz="762000" rtl="0" eaLnBrk="0" fontAlgn="base" latinLnBrk="0" hangingPunct="0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accent1"/>
          </a:buClr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3200" rIns="90000" bIns="43200" numCol="1" anchor="ctr" anchorCtr="0" compatLnSpc="1">
        <a:prstTxWarp prst="textNoShape">
          <a:avLst/>
        </a:prstTxWarp>
        <a:spAutoFit/>
      </a:bodyPr>
      <a:lstStyle>
        <a:defPPr marL="0" marR="0" indent="0" algn="l" defTabSz="762000" rtl="0" eaLnBrk="0" fontAlgn="base" latinLnBrk="0" hangingPunct="0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accent1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rket trends in IP networks 1">
        <a:dk1>
          <a:srgbClr val="000000"/>
        </a:dk1>
        <a:lt1>
          <a:srgbClr val="FFFFFF"/>
        </a:lt1>
        <a:dk2>
          <a:srgbClr val="999999"/>
        </a:dk2>
        <a:lt2>
          <a:srgbClr val="FFFFFF"/>
        </a:lt2>
        <a:accent1>
          <a:srgbClr val="FFCC00"/>
        </a:accent1>
        <a:accent2>
          <a:srgbClr val="FF9900"/>
        </a:accent2>
        <a:accent3>
          <a:srgbClr val="CACACA"/>
        </a:accent3>
        <a:accent4>
          <a:srgbClr val="DADADA"/>
        </a:accent4>
        <a:accent5>
          <a:srgbClr val="FFE2AA"/>
        </a:accent5>
        <a:accent6>
          <a:srgbClr val="E78A00"/>
        </a:accent6>
        <a:hlink>
          <a:srgbClr val="660066"/>
        </a:hlink>
        <a:folHlink>
          <a:srgbClr val="66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 trends in IP networks 2">
        <a:dk1>
          <a:srgbClr val="000000"/>
        </a:dk1>
        <a:lt1>
          <a:srgbClr val="FFFFFF"/>
        </a:lt1>
        <a:dk2>
          <a:srgbClr val="999999"/>
        </a:dk2>
        <a:lt2>
          <a:srgbClr val="666666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660066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pSpace-Branded Template 16x9" id="{D624983B-BBAF-BD43-B1BB-A673B77CC4C8}" vid="{155875E0-47B1-E54E-96C3-EB218EDB98E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Market trends in IP networks</Template>
  <TotalTime>1560</TotalTime>
  <Pages>15</Pages>
  <Words>1263</Words>
  <Application>Microsoft Macintosh PowerPoint</Application>
  <PresentationFormat>Custom</PresentationFormat>
  <Paragraphs>293</Paragraphs>
  <Slides>28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  <vt:variant>
        <vt:lpstr>Custom Shows</vt:lpstr>
      </vt:variant>
      <vt:variant>
        <vt:i4>1</vt:i4>
      </vt:variant>
    </vt:vector>
  </HeadingPairs>
  <TitlesOfParts>
    <vt:vector size="32" baseType="lpstr">
      <vt:lpstr>Arial</vt:lpstr>
      <vt:lpstr>Courier New</vt:lpstr>
      <vt:lpstr>Market trends in IP networks</vt:lpstr>
      <vt:lpstr>netlab Making Networking Labs Suck Less</vt:lpstr>
      <vt:lpstr>Who is Ivan Pepelnjak (@ioshints)</vt:lpstr>
      <vt:lpstr>Based on a True Story</vt:lpstr>
      <vt:lpstr>The Reality Intervenes…</vt:lpstr>
      <vt:lpstr>A Networking Lab Is Much More than Topology</vt:lpstr>
      <vt:lpstr>PowerPoint Presentation</vt:lpstr>
      <vt:lpstr>What Do We Need (in Unicorn Land of Infrastructure-as-Code)</vt:lpstr>
      <vt:lpstr>PowerPoint Presentation</vt:lpstr>
      <vt:lpstr>Wait, What Just Happened?</vt:lpstr>
      <vt:lpstr>Building a Networking Lab with netlab</vt:lpstr>
      <vt:lpstr>Every Lab Is Special</vt:lpstr>
      <vt:lpstr>Current State of netlab (September 2023)</vt:lpstr>
      <vt:lpstr>Current State of netlab (September 2023)</vt:lpstr>
      <vt:lpstr>Sample Platform Support</vt:lpstr>
      <vt:lpstr>But Wait, There’s More</vt:lpstr>
      <vt:lpstr>Deployment Scenarios</vt:lpstr>
      <vt:lpstr>VirtualBox Architecture</vt:lpstr>
      <vt:lpstr>KVM + libvirt Architecture</vt:lpstr>
      <vt:lpstr>Ubuntu VM on MacOS or Windows</vt:lpstr>
      <vt:lpstr>Some Assembly Required (Thank You, Vendors)</vt:lpstr>
      <vt:lpstr>But Wait, That’s Not All</vt:lpstr>
      <vt:lpstr>Getting Started</vt:lpstr>
      <vt:lpstr>Getting Started with netlab</vt:lpstr>
      <vt:lpstr>Questions?</vt:lpstr>
      <vt:lpstr>netlab High Level Architecture</vt:lpstr>
      <vt:lpstr>High-Level Architecture</vt:lpstr>
      <vt:lpstr>Data Transformation and Configuration File Creation</vt:lpstr>
      <vt:lpstr>netlab initial – Device Configurations</vt:lpstr>
      <vt:lpstr>animation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netsim-tools Making Network Labs Suck Less</dc:title>
  <dc:subject>Optimizing the multilayer transport infrastructure</dc:subject>
  <dc:creator>ivan pepelnjak</dc:creator>
  <cp:lastModifiedBy>ivan pepelnjak</cp:lastModifiedBy>
  <cp:revision>83</cp:revision>
  <cp:lastPrinted>1998-09-04T08:04:32Z</cp:lastPrinted>
  <dcterms:created xsi:type="dcterms:W3CDTF">2022-02-09T06:59:19Z</dcterms:created>
  <dcterms:modified xsi:type="dcterms:W3CDTF">2023-09-21T07:26:13Z</dcterms:modified>
</cp:coreProperties>
</file>